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8" r:id="rId3"/>
    <p:sldId id="277" r:id="rId4"/>
    <p:sldId id="279" r:id="rId5"/>
    <p:sldId id="280" r:id="rId6"/>
    <p:sldId id="281" r:id="rId7"/>
    <p:sldId id="282" r:id="rId8"/>
    <p:sldId id="283" r:id="rId9"/>
    <p:sldId id="285" r:id="rId10"/>
    <p:sldId id="286" r:id="rId11"/>
    <p:sldId id="284" r:id="rId12"/>
    <p:sldId id="287" r:id="rId13"/>
    <p:sldId id="292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4" r:id="rId27"/>
    <p:sldId id="302" r:id="rId28"/>
    <p:sldId id="306" r:id="rId29"/>
    <p:sldId id="307" r:id="rId30"/>
    <p:sldId id="308" r:id="rId31"/>
    <p:sldId id="309" r:id="rId32"/>
    <p:sldId id="310" r:id="rId33"/>
    <p:sldId id="305" r:id="rId34"/>
    <p:sldId id="303" r:id="rId35"/>
    <p:sldId id="257" r:id="rId36"/>
  </p:sldIdLst>
  <p:sldSz cx="12193588" cy="6897688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RDIN Delphine" initials="GD" lastIdx="12" clrIdx="0">
    <p:extLst>
      <p:ext uri="{19B8F6BF-5375-455C-9EA6-DF929625EA0E}">
        <p15:presenceInfo xmlns:p15="http://schemas.microsoft.com/office/powerpoint/2012/main" userId="S-1-5-21-2415383333-406384120-3540199839-10794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0A3"/>
    <a:srgbClr val="4472C4"/>
    <a:srgbClr val="5B9BD5"/>
    <a:srgbClr val="787878"/>
    <a:srgbClr val="737373"/>
    <a:srgbClr val="D2D2D2"/>
    <a:srgbClr val="307710"/>
    <a:srgbClr val="DF3D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4230" autoAdjust="0"/>
  </p:normalViewPr>
  <p:slideViewPr>
    <p:cSldViewPr snapToGrid="0">
      <p:cViewPr varScale="1">
        <p:scale>
          <a:sx n="77" d="100"/>
          <a:sy n="77" d="100"/>
        </p:scale>
        <p:origin x="120" y="1896"/>
      </p:cViewPr>
      <p:guideLst/>
    </p:cSldViewPr>
  </p:slideViewPr>
  <p:outlineViewPr>
    <p:cViewPr>
      <p:scale>
        <a:sx n="33" d="100"/>
        <a:sy n="33" d="100"/>
      </p:scale>
      <p:origin x="0" y="-127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82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5FB1C-6B2A-4A9D-B9E3-2609535F9BC1}" type="datetimeFigureOut">
              <a:rPr lang="fr-FR" smtClean="0"/>
              <a:t>22/10/2021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8CACE-B294-4B2F-B19D-1FE6F27E0B0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5CA27-E645-499A-A0EE-F26C2A0806AA}" type="datetimeFigureOut">
              <a:rPr lang="fr-FR" smtClean="0"/>
              <a:t>22/10/2021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43000"/>
            <a:ext cx="5454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22EC3-0545-463B-92DC-BB98A81010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1638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1pPr>
    <a:lvl2pPr marL="610819" algn="l" defTabSz="1221638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2pPr>
    <a:lvl3pPr marL="1221638" algn="l" defTabSz="1221638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3pPr>
    <a:lvl4pPr marL="1832458" algn="l" defTabSz="1221638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4pPr>
    <a:lvl5pPr marL="2443277" algn="l" defTabSz="1221638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5pPr>
    <a:lvl6pPr marL="3054096" algn="l" defTabSz="1221638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6pPr>
    <a:lvl7pPr marL="3664915" algn="l" defTabSz="1221638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7pPr>
    <a:lvl8pPr marL="4275734" algn="l" defTabSz="1221638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8pPr>
    <a:lvl9pPr marL="4886554" algn="l" defTabSz="1221638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3D OD in </a:t>
            </a:r>
            <a:r>
              <a:rPr lang="fr-FR" dirty="0" err="1"/>
              <a:t>PCs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. </a:t>
            </a:r>
            <a:r>
              <a:rPr lang="fr-FR" dirty="0" err="1"/>
              <a:t>Ranging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outdoor</a:t>
            </a:r>
            <a:r>
              <a:rPr lang="fr-FR" dirty="0"/>
              <a:t> 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scenes</a:t>
            </a:r>
            <a:r>
              <a:rPr lang="fr-FR" dirty="0"/>
              <a:t> to indoor </a:t>
            </a:r>
            <a:r>
              <a:rPr lang="fr-FR" dirty="0" err="1"/>
              <a:t>scenes</a:t>
            </a:r>
            <a:endParaRPr lang="fr-FR" dirty="0"/>
          </a:p>
          <a:p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LiDAR</a:t>
            </a:r>
            <a:r>
              <a:rPr lang="fr-FR" dirty="0"/>
              <a:t> scans </a:t>
            </a:r>
            <a:r>
              <a:rPr lang="fr-FR" dirty="0" err="1"/>
              <a:t>from</a:t>
            </a:r>
            <a:r>
              <a:rPr lang="fr-FR" dirty="0"/>
              <a:t> EDF </a:t>
            </a:r>
            <a:r>
              <a:rPr lang="fr-FR" dirty="0" err="1"/>
              <a:t>featuring</a:t>
            </a:r>
            <a:r>
              <a:rPr lang="fr-FR" dirty="0"/>
              <a:t> a boiler room</a:t>
            </a:r>
          </a:p>
          <a:p>
            <a:r>
              <a:rPr lang="fr-FR" dirty="0" err="1"/>
              <a:t>Obj</a:t>
            </a:r>
            <a:r>
              <a:rPr lang="fr-FR" dirty="0"/>
              <a:t>: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objs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165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Above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</a:t>
            </a:r>
            <a:r>
              <a:rPr lang="fr-FR" dirty="0" err="1"/>
              <a:t>extracts</a:t>
            </a:r>
            <a:r>
              <a:rPr lang="fr-FR" dirty="0"/>
              <a:t> 3D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reshape</a:t>
            </a:r>
            <a:r>
              <a:rPr lang="fr-FR" dirty="0"/>
              <a:t> 3D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maps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BEV </a:t>
            </a:r>
            <a:r>
              <a:rPr lang="fr-FR" dirty="0" err="1"/>
              <a:t>fms</a:t>
            </a:r>
            <a:r>
              <a:rPr lang="fr-FR" dirty="0"/>
              <a:t>, </a:t>
            </a:r>
            <a:r>
              <a:rPr lang="fr-FR" dirty="0" err="1"/>
              <a:t>generate</a:t>
            </a:r>
            <a:r>
              <a:rPr lang="fr-FR" dirty="0"/>
              <a:t> BEV </a:t>
            </a:r>
            <a:r>
              <a:rPr lang="fr-FR" dirty="0" err="1"/>
              <a:t>proposals</a:t>
            </a:r>
            <a:endParaRPr lang="fr-FR" dirty="0"/>
          </a:p>
          <a:p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keypoints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raw</a:t>
            </a:r>
            <a:r>
              <a:rPr lang="fr-FR" dirty="0"/>
              <a:t> pc, </a:t>
            </a:r>
            <a:r>
              <a:rPr lang="fr-FR" dirty="0" err="1"/>
              <a:t>leverage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3D </a:t>
            </a:r>
            <a:r>
              <a:rPr lang="fr-FR" dirty="0" err="1"/>
              <a:t>features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keypoint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and </a:t>
            </a:r>
            <a:r>
              <a:rPr lang="fr-FR" dirty="0" err="1"/>
              <a:t>predict</a:t>
            </a:r>
            <a:r>
              <a:rPr lang="fr-FR" dirty="0"/>
              <a:t> </a:t>
            </a:r>
            <a:r>
              <a:rPr lang="fr-FR" dirty="0" err="1"/>
              <a:t>whether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fg/</a:t>
            </a:r>
            <a:r>
              <a:rPr lang="fr-FR" dirty="0" err="1"/>
              <a:t>bg</a:t>
            </a:r>
            <a:endParaRPr lang="fr-FR" dirty="0"/>
          </a:p>
          <a:p>
            <a:r>
              <a:rPr lang="fr-FR" dirty="0" err="1"/>
              <a:t>RoI</a:t>
            </a:r>
            <a:r>
              <a:rPr lang="fr-FR" dirty="0"/>
              <a:t> </a:t>
            </a:r>
            <a:r>
              <a:rPr lang="fr-FR" dirty="0" err="1"/>
              <a:t>pooling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RoI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and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a FCN to </a:t>
            </a:r>
            <a:r>
              <a:rPr lang="fr-FR" dirty="0" err="1"/>
              <a:t>perform</a:t>
            </a:r>
            <a:r>
              <a:rPr lang="fr-FR" dirty="0"/>
              <a:t> final </a:t>
            </a:r>
            <a:r>
              <a:rPr lang="fr-FR" dirty="0" err="1"/>
              <a:t>refinements</a:t>
            </a:r>
            <a:r>
              <a:rPr lang="fr-FR" dirty="0"/>
              <a:t> for </a:t>
            </a:r>
            <a:r>
              <a:rPr lang="fr-FR" dirty="0" err="1"/>
              <a:t>predictions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3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537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large-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outdoor</a:t>
            </a:r>
            <a:r>
              <a:rPr lang="fr-FR" dirty="0"/>
              <a:t> </a:t>
            </a:r>
            <a:r>
              <a:rPr lang="fr-FR" dirty="0" err="1"/>
              <a:t>scenes</a:t>
            </a:r>
            <a:r>
              <a:rPr lang="fr-FR" dirty="0"/>
              <a:t>, </a:t>
            </a:r>
            <a:r>
              <a:rPr lang="fr-FR" dirty="0" err="1"/>
              <a:t>just</a:t>
            </a:r>
            <a:r>
              <a:rPr lang="fr-FR" dirty="0"/>
              <a:t> a few </a:t>
            </a:r>
            <a:r>
              <a:rPr lang="fr-FR" dirty="0" err="1"/>
              <a:t>object</a:t>
            </a:r>
            <a:r>
              <a:rPr lang="fr-FR" dirty="0"/>
              <a:t> classes of </a:t>
            </a:r>
            <a:r>
              <a:rPr lang="fr-FR" dirty="0" err="1"/>
              <a:t>interest</a:t>
            </a:r>
            <a:r>
              <a:rPr lang="fr-FR" dirty="0"/>
              <a:t>: . Distributed </a:t>
            </a:r>
            <a:r>
              <a:rPr lang="fr-FR" dirty="0" err="1"/>
              <a:t>sparsely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find</a:t>
            </a:r>
            <a:r>
              <a:rPr lang="fr-FR" dirty="0"/>
              <a:t>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objects</a:t>
            </a:r>
            <a:r>
              <a:rPr lang="fr-FR" dirty="0"/>
              <a:t>… </a:t>
            </a:r>
            <a:r>
              <a:rPr lang="fr-FR" dirty="0" err="1"/>
              <a:t>such</a:t>
            </a:r>
            <a:r>
              <a:rPr lang="fr-FR" dirty="0"/>
              <a:t> as room of 5x5m.</a:t>
            </a:r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detector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resolve</a:t>
            </a:r>
            <a:r>
              <a:rPr lang="fr-FR" dirty="0"/>
              <a:t> a class of </a:t>
            </a:r>
            <a:r>
              <a:rPr lang="fr-FR" dirty="0" err="1"/>
              <a:t>dataset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233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 split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rectangular</a:t>
            </a:r>
            <a:r>
              <a:rPr lang="fr-FR" dirty="0"/>
              <a:t> </a:t>
            </a:r>
            <a:r>
              <a:rPr lang="fr-FR" dirty="0" err="1"/>
              <a:t>sub-scenes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322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618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83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classified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8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Faster</a:t>
            </a:r>
            <a:r>
              <a:rPr lang="fr-FR" dirty="0"/>
              <a:t> r-</a:t>
            </a:r>
            <a:r>
              <a:rPr lang="fr-FR" dirty="0" err="1"/>
              <a:t>cnn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-stage detector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includes</a:t>
            </a:r>
            <a:r>
              <a:rPr lang="fr-FR" dirty="0"/>
              <a:t>: 1. RPN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and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RoIs</a:t>
            </a:r>
            <a:endParaRPr lang="fr-FR" dirty="0"/>
          </a:p>
          <a:p>
            <a:r>
              <a:rPr lang="fr-FR" dirty="0"/>
              <a:t>2.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RoI</a:t>
            </a:r>
            <a:r>
              <a:rPr lang="fr-FR" dirty="0"/>
              <a:t> </a:t>
            </a:r>
            <a:r>
              <a:rPr lang="fr-FR" dirty="0" err="1"/>
              <a:t>pooling</a:t>
            </a:r>
            <a:r>
              <a:rPr lang="fr-FR" dirty="0"/>
              <a:t>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for </a:t>
            </a:r>
            <a:r>
              <a:rPr lang="fr-FR" dirty="0" err="1"/>
              <a:t>RoIs</a:t>
            </a:r>
            <a:r>
              <a:rPr lang="fr-FR" dirty="0"/>
              <a:t> and </a:t>
            </a:r>
            <a:r>
              <a:rPr lang="fr-FR" dirty="0" err="1"/>
              <a:t>apply</a:t>
            </a:r>
            <a:r>
              <a:rPr lang="fr-FR" dirty="0"/>
              <a:t> FCN to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3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Single-shot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commonly-used</a:t>
            </a:r>
            <a:r>
              <a:rPr lang="fr-FR" dirty="0"/>
              <a:t> </a:t>
            </a:r>
            <a:r>
              <a:rPr lang="fr-FR" dirty="0" err="1"/>
              <a:t>pipiline</a:t>
            </a:r>
            <a:r>
              <a:rPr lang="fr-FR" dirty="0"/>
              <a:t> for </a:t>
            </a:r>
            <a:r>
              <a:rPr lang="fr-FR" dirty="0" err="1"/>
              <a:t>object</a:t>
            </a:r>
            <a:r>
              <a:rPr lang="fr-FR" dirty="0"/>
              <a:t> detectors.</a:t>
            </a:r>
          </a:p>
          <a:p>
            <a:r>
              <a:rPr lang="fr-FR" dirty="0" err="1"/>
              <a:t>Among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, </a:t>
            </a:r>
            <a:r>
              <a:rPr lang="fr-FR" dirty="0" err="1"/>
              <a:t>retinanet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framework</a:t>
            </a:r>
            <a:r>
              <a:rPr lang="fr-FR" dirty="0"/>
              <a:t> I </a:t>
            </a:r>
            <a:r>
              <a:rPr lang="fr-FR" dirty="0" err="1"/>
              <a:t>studied</a:t>
            </a:r>
            <a:r>
              <a:rPr lang="fr-FR" dirty="0"/>
              <a:t>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. It </a:t>
            </a:r>
            <a:r>
              <a:rPr lang="fr-FR" dirty="0" err="1"/>
              <a:t>features</a:t>
            </a:r>
            <a:r>
              <a:rPr lang="fr-FR" dirty="0"/>
              <a:t> a FPN </a:t>
            </a:r>
            <a:r>
              <a:rPr lang="fr-FR" dirty="0" err="1"/>
              <a:t>with</a:t>
            </a:r>
            <a:r>
              <a:rPr lang="fr-FR" dirty="0"/>
              <a:t> multi-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predictions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50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Process </a:t>
            </a:r>
            <a:r>
              <a:rPr lang="fr-FR" dirty="0" err="1"/>
              <a:t>raw</a:t>
            </a:r>
            <a:r>
              <a:rPr lang="fr-FR" dirty="0"/>
              <a:t> pcs, i.e. point </a:t>
            </a:r>
            <a:r>
              <a:rPr lang="fr-FR" dirty="0" err="1"/>
              <a:t>coordianates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 err="1"/>
              <a:t>Pioneering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: a module to encode and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for a point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388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Voting</a:t>
            </a:r>
            <a:r>
              <a:rPr lang="fr-FR" dirty="0"/>
              <a:t> </a:t>
            </a:r>
            <a:r>
              <a:rPr lang="fr-FR" dirty="0" err="1"/>
              <a:t>mechanism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center points of </a:t>
            </a:r>
            <a:r>
              <a:rPr lang="fr-FR" dirty="0" err="1"/>
              <a:t>objs</a:t>
            </a:r>
            <a:r>
              <a:rPr lang="fr-FR" dirty="0"/>
              <a:t> -&gt; relate to </a:t>
            </a:r>
            <a:r>
              <a:rPr lang="fr-FR" dirty="0" err="1"/>
              <a:t>PoIs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09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Normal convolution </a:t>
            </a:r>
            <a:r>
              <a:rPr lang="fr-FR" dirty="0" err="1"/>
              <a:t>operator</a:t>
            </a:r>
            <a:r>
              <a:rPr lang="fr-FR" dirty="0"/>
              <a:t> </a:t>
            </a:r>
            <a:r>
              <a:rPr lang="fr-FR" dirty="0" err="1"/>
              <a:t>reduces</a:t>
            </a:r>
            <a:r>
              <a:rPr lang="fr-FR" dirty="0"/>
              <a:t> the </a:t>
            </a:r>
            <a:r>
              <a:rPr lang="fr-FR" dirty="0" err="1"/>
              <a:t>sparsity</a:t>
            </a:r>
            <a:r>
              <a:rPr lang="fr-FR" dirty="0"/>
              <a:t> </a:t>
            </a:r>
            <a:r>
              <a:rPr lang="fr-FR" dirty="0" err="1"/>
              <a:t>whereas</a:t>
            </a:r>
            <a:r>
              <a:rPr lang="fr-FR" dirty="0"/>
              <a:t> the </a:t>
            </a:r>
            <a:r>
              <a:rPr lang="fr-FR" dirty="0" err="1"/>
              <a:t>sparse</a:t>
            </a:r>
            <a:r>
              <a:rPr lang="fr-FR" dirty="0"/>
              <a:t> convolution </a:t>
            </a:r>
            <a:r>
              <a:rPr lang="fr-FR" dirty="0" err="1"/>
              <a:t>preserves</a:t>
            </a:r>
            <a:r>
              <a:rPr lang="fr-FR" dirty="0"/>
              <a:t> the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sparsity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7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Leverage</a:t>
            </a:r>
            <a:r>
              <a:rPr lang="fr-FR" dirty="0"/>
              <a:t> the FPN and multi-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.</a:t>
            </a:r>
          </a:p>
          <a:p>
            <a:r>
              <a:rPr lang="fr-FR" dirty="0" err="1"/>
              <a:t>Generate</a:t>
            </a:r>
            <a:r>
              <a:rPr lang="fr-FR" dirty="0"/>
              <a:t> voxels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transposed</a:t>
            </a:r>
            <a:r>
              <a:rPr lang="fr-FR" dirty="0"/>
              <a:t> convolution – Prune and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VoIs</a:t>
            </a:r>
            <a:r>
              <a:rPr lang="fr-FR" dirty="0"/>
              <a:t> </a:t>
            </a:r>
            <a:r>
              <a:rPr lang="fr-FR" dirty="0" err="1"/>
              <a:t>left</a:t>
            </a:r>
            <a:r>
              <a:rPr lang="fr-FR" dirty="0"/>
              <a:t> for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570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Brief </a:t>
            </a:r>
            <a:r>
              <a:rPr lang="fr-FR" dirty="0" err="1"/>
              <a:t>comparison</a:t>
            </a:r>
            <a:r>
              <a:rPr lang="fr-FR" dirty="0"/>
              <a:t> of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approaches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2EC3-0545-463B-92DC-BB98A81010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88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verture_V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794"/>
            <a:ext cx="12192000" cy="6896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6094800" cy="6897600"/>
          </a:xfrm>
          <a:prstGeom prst="rect">
            <a:avLst/>
          </a:prstGeom>
          <a:solidFill>
            <a:srgbClr val="1050A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1238250" cy="533400"/>
          </a:xfrm>
          <a:prstGeom prst="rect">
            <a:avLst/>
          </a:prstGeom>
        </p:spPr>
      </p:pic>
      <p:sp>
        <p:nvSpPr>
          <p:cNvPr id="21" name="Espace réservé du texte 20"/>
          <p:cNvSpPr>
            <a:spLocks noGrp="1"/>
          </p:cNvSpPr>
          <p:nvPr>
            <p:ph type="body" sz="quarter" idx="13" hasCustomPrompt="1"/>
          </p:nvPr>
        </p:nvSpPr>
        <p:spPr>
          <a:xfrm>
            <a:off x="561600" y="2175102"/>
            <a:ext cx="5034381" cy="15178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TITRE DE LA</a:t>
            </a:r>
          </a:p>
          <a:p>
            <a:pPr lvl="0"/>
            <a:r>
              <a:rPr lang="fr-FR"/>
              <a:t>PRÉSENTATION</a:t>
            </a:r>
          </a:p>
        </p:txBody>
      </p:sp>
      <p:sp>
        <p:nvSpPr>
          <p:cNvPr id="22" name="Espace réservé du texte 20"/>
          <p:cNvSpPr>
            <a:spLocks noGrp="1"/>
          </p:cNvSpPr>
          <p:nvPr>
            <p:ph type="body" sz="quarter" idx="14" hasCustomPrompt="1"/>
          </p:nvPr>
        </p:nvSpPr>
        <p:spPr>
          <a:xfrm>
            <a:off x="561600" y="3736249"/>
            <a:ext cx="5034381" cy="6432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23" name="Espace réservé du texte 20"/>
          <p:cNvSpPr>
            <a:spLocks noGrp="1"/>
          </p:cNvSpPr>
          <p:nvPr>
            <p:ph type="body" sz="quarter" idx="15" hasCustomPrompt="1"/>
          </p:nvPr>
        </p:nvSpPr>
        <p:spPr>
          <a:xfrm>
            <a:off x="561600" y="4422756"/>
            <a:ext cx="5034381" cy="6432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XX/XX/201X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376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6228000"/>
            <a:ext cx="876300" cy="361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00" y="6228000"/>
            <a:ext cx="9525" cy="2857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87677" y="6228000"/>
            <a:ext cx="508849" cy="285750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noAutofit/>
          </a:bodyPr>
          <a:lstStyle/>
          <a:p>
            <a:pPr algn="l"/>
            <a:fld id="{07F20903-853B-4490-BED5-69F381A5E7DE}" type="slidenum">
              <a:rPr lang="fr-FR" sz="1200" smtClean="0">
                <a:solidFill>
                  <a:srgbClr val="1050A3"/>
                </a:solidFill>
                <a:latin typeface="Arial Black" panose="020B0A04020102020204" pitchFamily="34" charset="0"/>
              </a:rPr>
              <a:pPr algn="l"/>
              <a:t>‹#›</a:t>
            </a:fld>
            <a:endParaRPr lang="fr-FR" sz="1200">
              <a:solidFill>
                <a:srgbClr val="1050A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Espace réservé du texte 20"/>
          <p:cNvSpPr>
            <a:spLocks noGrp="1"/>
          </p:cNvSpPr>
          <p:nvPr>
            <p:ph type="body" sz="quarter" idx="18" hasCustomPrompt="1"/>
          </p:nvPr>
        </p:nvSpPr>
        <p:spPr>
          <a:xfrm>
            <a:off x="8915048" y="6228000"/>
            <a:ext cx="2430000" cy="285750"/>
          </a:xfrm>
          <a:prstGeom prst="rect">
            <a:avLst/>
          </a:prstGeom>
          <a:noFill/>
        </p:spPr>
        <p:txBody>
          <a:bodyPr wrap="square" lIns="0" tIns="0" rIns="133200" bIns="0" rtlCol="0" anchor="ctr">
            <a:noAutofit/>
          </a:bodyPr>
          <a:lstStyle>
            <a:lvl1pPr marL="0" indent="0" algn="r" defTabSz="457200">
              <a:buNone/>
              <a:defRPr lang="fr-FR" sz="1100" b="0" i="1" dirty="0" smtClean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defTabSz="457200"/>
            <a:r>
              <a:rPr lang="fr-FR"/>
              <a:t>Titre de la présentation</a:t>
            </a:r>
          </a:p>
        </p:txBody>
      </p:sp>
      <p:sp>
        <p:nvSpPr>
          <p:cNvPr id="17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518401"/>
            <a:ext cx="12193588" cy="42399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300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TABLEAUX</a:t>
            </a:r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731" y="1123200"/>
            <a:ext cx="9360126" cy="65770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err="1"/>
              <a:t>Amicitias</a:t>
            </a:r>
            <a:r>
              <a:rPr lang="fr-FR"/>
              <a:t> </a:t>
            </a:r>
            <a:r>
              <a:rPr lang="fr-FR" err="1"/>
              <a:t>essent</a:t>
            </a:r>
            <a:r>
              <a:rPr lang="fr-FR"/>
              <a:t> </a:t>
            </a:r>
            <a:r>
              <a:rPr lang="fr-FR" err="1"/>
              <a:t>idonei</a:t>
            </a:r>
            <a:r>
              <a:rPr lang="fr-FR"/>
              <a:t>, </a:t>
            </a:r>
            <a:r>
              <a:rPr lang="fr-FR" err="1"/>
              <a:t>iudicarent</a:t>
            </a:r>
            <a:r>
              <a:rPr lang="fr-FR"/>
              <a:t>. </a:t>
            </a:r>
            <a:r>
              <a:rPr lang="fr-FR" err="1"/>
              <a:t>Sunt</a:t>
            </a:r>
            <a:r>
              <a:rPr lang="fr-FR"/>
              <a:t> </a:t>
            </a:r>
            <a:r>
              <a:rPr lang="fr-FR" err="1"/>
              <a:t>igitur</a:t>
            </a:r>
            <a:r>
              <a:rPr lang="fr-FR"/>
              <a:t> </a:t>
            </a:r>
            <a:r>
              <a:rPr lang="fr-FR" err="1"/>
              <a:t>firmi</a:t>
            </a:r>
            <a:r>
              <a:rPr lang="fr-FR"/>
              <a:t> et stabiles et constantes </a:t>
            </a:r>
            <a:r>
              <a:rPr lang="fr-FR" err="1"/>
              <a:t>eligendi</a:t>
            </a:r>
            <a:r>
              <a:rPr lang="fr-FR"/>
              <a:t>; </a:t>
            </a:r>
            <a:r>
              <a:rPr lang="fr-FR" err="1"/>
              <a:t>cuius</a:t>
            </a:r>
            <a:r>
              <a:rPr lang="fr-FR"/>
              <a:t> generis est magna </a:t>
            </a:r>
            <a:r>
              <a:rPr lang="fr-FR" err="1"/>
              <a:t>penuria</a:t>
            </a:r>
            <a:r>
              <a:rPr lang="fr-FR"/>
              <a:t>. Et </a:t>
            </a:r>
            <a:r>
              <a:rPr lang="fr-FR" err="1"/>
              <a:t>iudicare</a:t>
            </a:r>
            <a:r>
              <a:rPr lang="fr-FR"/>
              <a:t> difficile est </a:t>
            </a:r>
            <a:r>
              <a:rPr lang="fr-FR" err="1"/>
              <a:t>sane</a:t>
            </a:r>
            <a:r>
              <a:rPr lang="fr-FR"/>
              <a:t> </a:t>
            </a:r>
            <a:r>
              <a:rPr lang="fr-FR" err="1"/>
              <a:t>nisi</a:t>
            </a:r>
            <a:r>
              <a:rPr lang="fr-FR"/>
              <a:t> </a:t>
            </a:r>
            <a:r>
              <a:rPr lang="fr-FR" err="1"/>
              <a:t>expertum</a:t>
            </a:r>
            <a:r>
              <a:rPr lang="fr-FR"/>
              <a:t>; </a:t>
            </a:r>
            <a:r>
              <a:rPr lang="fr-FR" err="1"/>
              <a:t>experiendum</a:t>
            </a:r>
            <a:r>
              <a:rPr lang="fr-FR"/>
              <a:t>.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23"/>
          </p:nvPr>
        </p:nvSpPr>
        <p:spPr>
          <a:xfrm>
            <a:off x="1416050" y="2033588"/>
            <a:ext cx="9361488" cy="403066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5151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6228000"/>
            <a:ext cx="876300" cy="361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00" y="6228000"/>
            <a:ext cx="9525" cy="2857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87677" y="6228000"/>
            <a:ext cx="508849" cy="285750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noAutofit/>
          </a:bodyPr>
          <a:lstStyle/>
          <a:p>
            <a:pPr algn="l"/>
            <a:fld id="{07F20903-853B-4490-BED5-69F381A5E7DE}" type="slidenum">
              <a:rPr lang="fr-FR" sz="1200" smtClean="0">
                <a:solidFill>
                  <a:srgbClr val="1050A3"/>
                </a:solidFill>
                <a:latin typeface="Arial Black" panose="020B0A04020102020204" pitchFamily="34" charset="0"/>
              </a:rPr>
              <a:pPr algn="l"/>
              <a:t>‹#›</a:t>
            </a:fld>
            <a:endParaRPr lang="fr-FR" sz="1200">
              <a:solidFill>
                <a:srgbClr val="1050A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Espace réservé du texte 20"/>
          <p:cNvSpPr>
            <a:spLocks noGrp="1"/>
          </p:cNvSpPr>
          <p:nvPr>
            <p:ph type="body" sz="quarter" idx="18" hasCustomPrompt="1"/>
          </p:nvPr>
        </p:nvSpPr>
        <p:spPr>
          <a:xfrm>
            <a:off x="8915048" y="6228000"/>
            <a:ext cx="2430000" cy="285750"/>
          </a:xfrm>
          <a:prstGeom prst="rect">
            <a:avLst/>
          </a:prstGeom>
          <a:noFill/>
        </p:spPr>
        <p:txBody>
          <a:bodyPr wrap="square" lIns="0" tIns="0" rIns="133200" bIns="0" rtlCol="0" anchor="ctr">
            <a:noAutofit/>
          </a:bodyPr>
          <a:lstStyle>
            <a:lvl1pPr marL="0" indent="0" algn="r" defTabSz="457200">
              <a:buNone/>
              <a:defRPr lang="fr-FR" sz="1100" b="0" i="1" dirty="0" smtClean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defTabSz="457200"/>
            <a:r>
              <a:rPr lang="fr-FR"/>
              <a:t>Titre de la présentation</a:t>
            </a:r>
          </a:p>
        </p:txBody>
      </p:sp>
      <p:sp>
        <p:nvSpPr>
          <p:cNvPr id="17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6382800" y="1087200"/>
            <a:ext cx="4548882" cy="44134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300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22" hasCustomPrompt="1"/>
          </p:nvPr>
        </p:nvSpPr>
        <p:spPr>
          <a:xfrm>
            <a:off x="6382800" y="1695600"/>
            <a:ext cx="4995080" cy="9927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50000"/>
              </a:lnSpc>
              <a:buNone/>
              <a:defRPr sz="1500" b="1" kern="1500" baseline="0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A </a:t>
            </a:r>
            <a:r>
              <a:rPr lang="fr-FR" err="1"/>
              <a:t>micitias</a:t>
            </a:r>
            <a:r>
              <a:rPr lang="fr-FR"/>
              <a:t> </a:t>
            </a:r>
            <a:r>
              <a:rPr lang="fr-FR" err="1"/>
              <a:t>essent</a:t>
            </a:r>
            <a:r>
              <a:rPr lang="fr-FR"/>
              <a:t> </a:t>
            </a:r>
            <a:r>
              <a:rPr lang="fr-FR" err="1"/>
              <a:t>idonei</a:t>
            </a:r>
            <a:r>
              <a:rPr lang="fr-FR"/>
              <a:t>, </a:t>
            </a:r>
            <a:r>
              <a:rPr lang="fr-FR" err="1"/>
              <a:t>iudicarent</a:t>
            </a:r>
            <a:r>
              <a:rPr lang="fr-FR"/>
              <a:t>. </a:t>
            </a:r>
            <a:r>
              <a:rPr lang="fr-FR" err="1"/>
              <a:t>Sunt</a:t>
            </a:r>
            <a:r>
              <a:rPr lang="fr-FR"/>
              <a:t> </a:t>
            </a:r>
            <a:r>
              <a:rPr lang="fr-FR" err="1"/>
              <a:t>igitur</a:t>
            </a:r>
            <a:r>
              <a:rPr lang="fr-FR"/>
              <a:t> </a:t>
            </a:r>
            <a:r>
              <a:rPr lang="fr-FR" err="1"/>
              <a:t>firmi</a:t>
            </a:r>
            <a:r>
              <a:rPr lang="fr-FR"/>
              <a:t> et stabiles et constantes </a:t>
            </a:r>
            <a:r>
              <a:rPr lang="fr-FR" err="1"/>
              <a:t>eligendi</a:t>
            </a:r>
            <a:r>
              <a:rPr lang="fr-FR"/>
              <a:t>; </a:t>
            </a:r>
            <a:r>
              <a:rPr lang="fr-FR" err="1"/>
              <a:t>cuius</a:t>
            </a:r>
            <a:r>
              <a:rPr lang="fr-FR"/>
              <a:t> generis est magna </a:t>
            </a:r>
            <a:r>
              <a:rPr lang="fr-FR" err="1"/>
              <a:t>penuria</a:t>
            </a:r>
            <a:r>
              <a:rPr lang="fr-FR"/>
              <a:t>.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82800" y="3240000"/>
            <a:ext cx="4995080" cy="657708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Nemo quaeso miretur, si post exsudatos labores itinerum longos congestosque </a:t>
            </a:r>
            <a:endParaRPr lang="fr-FR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82800" y="4363200"/>
            <a:ext cx="4995080" cy="13937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50000"/>
              </a:lnSpc>
              <a:buNone/>
              <a:defRPr sz="1500" b="1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• </a:t>
            </a:r>
            <a:r>
              <a:rPr lang="fr-FR" err="1"/>
              <a:t>ultatione</a:t>
            </a:r>
            <a:r>
              <a:rPr lang="fr-FR"/>
              <a:t> </a:t>
            </a:r>
            <a:r>
              <a:rPr lang="fr-FR" err="1"/>
              <a:t>actique</a:t>
            </a:r>
            <a:r>
              <a:rPr lang="fr-FR"/>
              <a:t> </a:t>
            </a:r>
            <a:r>
              <a:rPr lang="fr-FR" err="1"/>
              <a:t>laribus</a:t>
            </a:r>
            <a:r>
              <a:rPr lang="fr-FR"/>
              <a:t> suis </a:t>
            </a:r>
            <a:r>
              <a:rPr lang="fr-FR" err="1"/>
              <a:t>extorres</a:t>
            </a:r>
            <a:r>
              <a:rPr lang="fr-FR"/>
              <a:t> </a:t>
            </a:r>
            <a:r>
              <a:rPr lang="fr-FR" err="1"/>
              <a:t>nullo</a:t>
            </a:r>
            <a:r>
              <a:rPr lang="fr-FR"/>
              <a:t> </a:t>
            </a:r>
            <a:r>
              <a:rPr lang="fr-FR" err="1"/>
              <a:t>sibi</a:t>
            </a:r>
            <a:r>
              <a:rPr lang="fr-FR"/>
              <a:t> </a:t>
            </a:r>
          </a:p>
          <a:p>
            <a:pPr lvl="0"/>
            <a:r>
              <a:rPr lang="fr-FR"/>
              <a:t>• </a:t>
            </a:r>
            <a:r>
              <a:rPr lang="fr-FR" err="1"/>
              <a:t>imperio</a:t>
            </a:r>
            <a:r>
              <a:rPr lang="fr-FR"/>
              <a:t> ad </a:t>
            </a:r>
            <a:r>
              <a:rPr lang="fr-FR" err="1"/>
              <a:t>voluntatem</a:t>
            </a:r>
            <a:r>
              <a:rPr lang="fr-FR"/>
              <a:t> </a:t>
            </a:r>
            <a:r>
              <a:rPr lang="fr-FR" err="1"/>
              <a:t>converso</a:t>
            </a:r>
            <a:r>
              <a:rPr lang="fr-FR"/>
              <a:t> </a:t>
            </a:r>
          </a:p>
          <a:p>
            <a:pPr lvl="0"/>
            <a:r>
              <a:rPr lang="fr-FR"/>
              <a:t>• Sed (</a:t>
            </a:r>
            <a:r>
              <a:rPr lang="fr-FR" err="1"/>
              <a:t>saepe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</a:t>
            </a:r>
            <a:r>
              <a:rPr lang="fr-FR" err="1"/>
              <a:t>redeo</a:t>
            </a:r>
            <a:r>
              <a:rPr lang="fr-FR"/>
              <a:t> ad </a:t>
            </a:r>
            <a:r>
              <a:rPr lang="fr-FR" err="1"/>
              <a:t>Scipionem</a:t>
            </a:r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037263" cy="689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25303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rci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794"/>
            <a:ext cx="12192000" cy="68961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1238250" cy="533400"/>
          </a:xfrm>
          <a:prstGeom prst="rect">
            <a:avLst/>
          </a:prstGeom>
        </p:spPr>
      </p:pic>
      <p:sp>
        <p:nvSpPr>
          <p:cNvPr id="21" name="Espace réservé du texte 20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23927"/>
            <a:ext cx="12193588" cy="18288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7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Merci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0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verture_V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794"/>
            <a:ext cx="12192000" cy="6896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6094800" cy="6897600"/>
          </a:xfrm>
          <a:prstGeom prst="rect">
            <a:avLst/>
          </a:prstGeom>
          <a:solidFill>
            <a:srgbClr val="1050A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1238250" cy="533400"/>
          </a:xfrm>
          <a:prstGeom prst="rect">
            <a:avLst/>
          </a:prstGeom>
        </p:spPr>
      </p:pic>
      <p:sp>
        <p:nvSpPr>
          <p:cNvPr id="21" name="Espace réservé du texte 20"/>
          <p:cNvSpPr>
            <a:spLocks noGrp="1"/>
          </p:cNvSpPr>
          <p:nvPr>
            <p:ph type="body" sz="quarter" idx="13" hasCustomPrompt="1"/>
          </p:nvPr>
        </p:nvSpPr>
        <p:spPr>
          <a:xfrm>
            <a:off x="561600" y="2175102"/>
            <a:ext cx="5034381" cy="15178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TITRE DE LA</a:t>
            </a:r>
          </a:p>
          <a:p>
            <a:pPr lvl="0"/>
            <a:r>
              <a:rPr lang="fr-FR"/>
              <a:t>PRÉSENTATION</a:t>
            </a:r>
          </a:p>
        </p:txBody>
      </p:sp>
      <p:sp>
        <p:nvSpPr>
          <p:cNvPr id="22" name="Espace réservé du texte 20"/>
          <p:cNvSpPr>
            <a:spLocks noGrp="1"/>
          </p:cNvSpPr>
          <p:nvPr>
            <p:ph type="body" sz="quarter" idx="14" hasCustomPrompt="1"/>
          </p:nvPr>
        </p:nvSpPr>
        <p:spPr>
          <a:xfrm>
            <a:off x="561600" y="3736249"/>
            <a:ext cx="5034381" cy="6432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23" name="Espace réservé du texte 20"/>
          <p:cNvSpPr>
            <a:spLocks noGrp="1"/>
          </p:cNvSpPr>
          <p:nvPr>
            <p:ph type="body" sz="quarter" idx="15" hasCustomPrompt="1"/>
          </p:nvPr>
        </p:nvSpPr>
        <p:spPr>
          <a:xfrm>
            <a:off x="561600" y="4422756"/>
            <a:ext cx="5034381" cy="6432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XX/XX/201X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5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6228000"/>
            <a:ext cx="876300" cy="361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00" y="6228000"/>
            <a:ext cx="9525" cy="2857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87677" y="6228000"/>
            <a:ext cx="508849" cy="285750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noAutofit/>
          </a:bodyPr>
          <a:lstStyle/>
          <a:p>
            <a:pPr algn="l"/>
            <a:fld id="{07F20903-853B-4490-BED5-69F381A5E7DE}" type="slidenum">
              <a:rPr lang="fr-FR" sz="1200" smtClean="0">
                <a:solidFill>
                  <a:srgbClr val="1050A3"/>
                </a:solidFill>
                <a:latin typeface="Arial Black" panose="020B0A04020102020204" pitchFamily="34" charset="0"/>
              </a:rPr>
              <a:pPr algn="l"/>
              <a:t>‹#›</a:t>
            </a:fld>
            <a:endParaRPr lang="fr-FR" sz="1200">
              <a:solidFill>
                <a:srgbClr val="1050A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Espace réservé du texte 20"/>
          <p:cNvSpPr>
            <a:spLocks noGrp="1"/>
          </p:cNvSpPr>
          <p:nvPr>
            <p:ph type="body" sz="quarter" idx="18" hasCustomPrompt="1"/>
          </p:nvPr>
        </p:nvSpPr>
        <p:spPr>
          <a:xfrm>
            <a:off x="8915048" y="6228000"/>
            <a:ext cx="2430000" cy="285750"/>
          </a:xfrm>
          <a:prstGeom prst="rect">
            <a:avLst/>
          </a:prstGeom>
          <a:noFill/>
        </p:spPr>
        <p:txBody>
          <a:bodyPr wrap="square" lIns="0" tIns="0" rIns="133200" bIns="0" rtlCol="0" anchor="ctr">
            <a:noAutofit/>
          </a:bodyPr>
          <a:lstStyle>
            <a:lvl1pPr marL="0" indent="0" algn="r" defTabSz="457200">
              <a:buNone/>
              <a:defRPr lang="fr-FR" sz="1100" b="0" i="1" dirty="0" smtClean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defTabSz="457200"/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0"/>
            <a:ext cx="12193588" cy="1017037"/>
          </a:xfrm>
          <a:prstGeom prst="rect">
            <a:avLst/>
          </a:prstGeom>
        </p:spPr>
        <p:txBody>
          <a:bodyPr lIns="1144800" tIns="572400"/>
          <a:lstStyle>
            <a:lvl1pPr marL="0" indent="0">
              <a:buNone/>
              <a:defRPr sz="165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1. NOM DU PREMIER CHAPITRE</a:t>
            </a:r>
          </a:p>
        </p:txBody>
      </p:sp>
      <p:sp>
        <p:nvSpPr>
          <p:cNvPr id="17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332000"/>
            <a:ext cx="11140751" cy="811763"/>
          </a:xfrm>
          <a:prstGeom prst="rect">
            <a:avLst/>
          </a:prstGeom>
        </p:spPr>
        <p:txBody>
          <a:bodyPr lIns="1144800" tIns="0" rIns="0" bIns="0" anchor="t"/>
          <a:lstStyle>
            <a:lvl1pPr marL="0" indent="0">
              <a:buNone/>
              <a:defRPr sz="300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134800"/>
            <a:ext cx="11586949" cy="2908727"/>
          </a:xfrm>
          <a:prstGeom prst="rect">
            <a:avLst/>
          </a:prstGeom>
        </p:spPr>
        <p:txBody>
          <a:bodyPr lIns="1144800" anchor="t"/>
          <a:lstStyle>
            <a:lvl1pPr marL="285750" indent="-285750">
              <a:lnSpc>
                <a:spcPct val="150000"/>
              </a:lnSpc>
              <a:buClr>
                <a:srgbClr val="1050A3"/>
              </a:buClr>
              <a:buFont typeface="Wingdings" panose="05000000000000000000" pitchFamily="2" charset="2"/>
              <a:buChar char="Ø"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Sed (</a:t>
            </a:r>
            <a:r>
              <a:rPr lang="fr-FR" dirty="0" err="1"/>
              <a:t>saepe</a:t>
            </a:r>
            <a:r>
              <a:rPr lang="fr-FR" dirty="0"/>
              <a:t> </a:t>
            </a:r>
            <a:r>
              <a:rPr lang="fr-FR" dirty="0" err="1"/>
              <a:t>enim</a:t>
            </a:r>
            <a:r>
              <a:rPr lang="fr-FR" dirty="0"/>
              <a:t> </a:t>
            </a:r>
            <a:r>
              <a:rPr lang="fr-FR" dirty="0" err="1"/>
              <a:t>redeo</a:t>
            </a:r>
            <a:r>
              <a:rPr lang="fr-FR" dirty="0"/>
              <a:t> ad </a:t>
            </a:r>
            <a:r>
              <a:rPr lang="fr-FR" dirty="0" err="1"/>
              <a:t>Scipionem</a:t>
            </a:r>
            <a:r>
              <a:rPr lang="fr-FR" dirty="0"/>
              <a:t>, </a:t>
            </a:r>
            <a:r>
              <a:rPr lang="fr-FR" dirty="0" err="1"/>
              <a:t>cuius</a:t>
            </a:r>
            <a:r>
              <a:rPr lang="fr-FR" dirty="0"/>
              <a:t> </a:t>
            </a:r>
            <a:r>
              <a:rPr lang="fr-FR" dirty="0" err="1"/>
              <a:t>omnis</a:t>
            </a:r>
            <a:r>
              <a:rPr lang="fr-FR" dirty="0"/>
              <a:t> </a:t>
            </a:r>
            <a:r>
              <a:rPr lang="fr-FR" dirty="0" err="1"/>
              <a:t>sermo</a:t>
            </a:r>
            <a:r>
              <a:rPr lang="fr-FR" dirty="0"/>
              <a:t> erat de </a:t>
            </a:r>
            <a:r>
              <a:rPr lang="fr-FR" dirty="0" err="1"/>
              <a:t>amicitia</a:t>
            </a:r>
            <a:r>
              <a:rPr lang="fr-FR" dirty="0"/>
              <a:t>) </a:t>
            </a:r>
            <a:r>
              <a:rPr lang="fr-FR" dirty="0" err="1"/>
              <a:t>querebatur</a:t>
            </a:r>
            <a:r>
              <a:rPr lang="fr-FR" dirty="0"/>
              <a:t>, quod omnibus in rebus </a:t>
            </a:r>
            <a:r>
              <a:rPr lang="fr-FR" dirty="0" err="1"/>
              <a:t>homines</a:t>
            </a:r>
            <a:r>
              <a:rPr lang="fr-FR" dirty="0"/>
              <a:t> </a:t>
            </a:r>
            <a:r>
              <a:rPr lang="fr-FR" dirty="0" err="1"/>
              <a:t>diligentiores</a:t>
            </a:r>
            <a:r>
              <a:rPr lang="fr-FR" dirty="0"/>
              <a:t> </a:t>
            </a:r>
            <a:r>
              <a:rPr lang="fr-FR" dirty="0" err="1"/>
              <a:t>essent</a:t>
            </a:r>
            <a:r>
              <a:rPr lang="fr-FR" dirty="0"/>
              <a:t>; </a:t>
            </a:r>
            <a:r>
              <a:rPr lang="fr-FR" dirty="0" err="1"/>
              <a:t>capras</a:t>
            </a:r>
            <a:r>
              <a:rPr lang="fr-FR" dirty="0"/>
              <a:t> et oves </a:t>
            </a:r>
            <a:r>
              <a:rPr lang="fr-FR" dirty="0" err="1"/>
              <a:t>quot</a:t>
            </a:r>
            <a:r>
              <a:rPr lang="fr-FR" dirty="0"/>
              <a:t> </a:t>
            </a:r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haberet</a:t>
            </a:r>
            <a:r>
              <a:rPr lang="fr-FR" dirty="0"/>
              <a:t>, </a:t>
            </a:r>
            <a:r>
              <a:rPr lang="fr-FR" dirty="0" err="1"/>
              <a:t>dicere</a:t>
            </a:r>
            <a:r>
              <a:rPr lang="fr-FR" dirty="0"/>
              <a:t> posse, </a:t>
            </a:r>
            <a:r>
              <a:rPr lang="fr-FR" dirty="0" err="1"/>
              <a:t>amicos</a:t>
            </a:r>
            <a:r>
              <a:rPr lang="fr-FR" dirty="0"/>
              <a:t> </a:t>
            </a:r>
            <a:r>
              <a:rPr lang="fr-FR" dirty="0" err="1"/>
              <a:t>quot</a:t>
            </a:r>
            <a:r>
              <a:rPr lang="fr-FR" dirty="0"/>
              <a:t> </a:t>
            </a:r>
            <a:r>
              <a:rPr lang="fr-FR" dirty="0" err="1"/>
              <a:t>haberet</a:t>
            </a:r>
            <a:r>
              <a:rPr lang="fr-FR" dirty="0"/>
              <a:t>, non posse </a:t>
            </a:r>
            <a:r>
              <a:rPr lang="fr-FR" dirty="0" err="1"/>
              <a:t>dicere</a:t>
            </a:r>
            <a:r>
              <a:rPr lang="fr-FR" dirty="0"/>
              <a:t> et in </a:t>
            </a:r>
            <a:r>
              <a:rPr lang="fr-FR" dirty="0" err="1"/>
              <a:t>illis</a:t>
            </a:r>
            <a:r>
              <a:rPr lang="fr-FR" dirty="0"/>
              <a:t> </a:t>
            </a:r>
            <a:r>
              <a:rPr lang="fr-FR" dirty="0" err="1"/>
              <a:t>quidem</a:t>
            </a:r>
            <a:r>
              <a:rPr lang="fr-FR" dirty="0"/>
              <a:t> </a:t>
            </a:r>
            <a:r>
              <a:rPr lang="fr-FR" dirty="0" err="1"/>
              <a:t>parandis</a:t>
            </a:r>
            <a:r>
              <a:rPr lang="fr-FR" dirty="0"/>
              <a:t> </a:t>
            </a:r>
            <a:r>
              <a:rPr lang="fr-FR" dirty="0" err="1"/>
              <a:t>adhibere</a:t>
            </a:r>
            <a:r>
              <a:rPr lang="fr-FR" dirty="0"/>
              <a:t> </a:t>
            </a:r>
            <a:r>
              <a:rPr lang="fr-FR" dirty="0" err="1"/>
              <a:t>curam</a:t>
            </a:r>
            <a:r>
              <a:rPr lang="fr-FR" dirty="0"/>
              <a:t>, in </a:t>
            </a:r>
            <a:r>
              <a:rPr lang="fr-FR" dirty="0" err="1"/>
              <a:t>amicis</a:t>
            </a:r>
            <a:r>
              <a:rPr lang="fr-FR" dirty="0"/>
              <a:t> </a:t>
            </a:r>
            <a:r>
              <a:rPr lang="fr-FR" dirty="0" err="1"/>
              <a:t>eligendis</a:t>
            </a:r>
            <a:r>
              <a:rPr lang="fr-FR" dirty="0"/>
              <a:t> </a:t>
            </a:r>
            <a:r>
              <a:rPr lang="fr-FR" dirty="0" err="1"/>
              <a:t>neglegentis</a:t>
            </a:r>
            <a:r>
              <a:rPr lang="fr-FR" dirty="0"/>
              <a:t> esse nec </a:t>
            </a:r>
            <a:r>
              <a:rPr lang="fr-FR" dirty="0" err="1"/>
              <a:t>habere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 err="1"/>
              <a:t>Quibus</a:t>
            </a:r>
            <a:r>
              <a:rPr lang="fr-FR" dirty="0"/>
              <a:t> </a:t>
            </a:r>
            <a:r>
              <a:rPr lang="fr-FR" dirty="0" err="1"/>
              <a:t>eos</a:t>
            </a:r>
            <a:r>
              <a:rPr lang="fr-FR" dirty="0"/>
              <a:t> qui ad </a:t>
            </a:r>
            <a:r>
              <a:rPr lang="fr-FR" dirty="0" err="1"/>
              <a:t>amicitias</a:t>
            </a:r>
            <a:r>
              <a:rPr lang="fr-FR" dirty="0"/>
              <a:t> </a:t>
            </a:r>
            <a:r>
              <a:rPr lang="fr-FR" dirty="0" err="1"/>
              <a:t>essent</a:t>
            </a:r>
            <a:r>
              <a:rPr lang="fr-FR" dirty="0"/>
              <a:t> </a:t>
            </a:r>
            <a:r>
              <a:rPr lang="fr-FR" dirty="0" err="1"/>
              <a:t>idonei</a:t>
            </a:r>
            <a:r>
              <a:rPr lang="fr-FR" dirty="0"/>
              <a:t>, </a:t>
            </a:r>
            <a:r>
              <a:rPr lang="fr-FR" dirty="0" err="1"/>
              <a:t>iudicarent</a:t>
            </a:r>
            <a:r>
              <a:rPr lang="fr-FR" dirty="0"/>
              <a:t>. </a:t>
            </a:r>
            <a:r>
              <a:rPr lang="fr-FR" dirty="0" err="1"/>
              <a:t>Sunt</a:t>
            </a:r>
            <a:r>
              <a:rPr lang="fr-FR" dirty="0"/>
              <a:t> </a:t>
            </a:r>
            <a:r>
              <a:rPr lang="fr-FR" dirty="0" err="1"/>
              <a:t>igitur</a:t>
            </a:r>
            <a:r>
              <a:rPr lang="fr-FR" dirty="0"/>
              <a:t> </a:t>
            </a:r>
            <a:r>
              <a:rPr lang="fr-FR" dirty="0" err="1"/>
              <a:t>firmi</a:t>
            </a:r>
            <a:r>
              <a:rPr lang="fr-FR" dirty="0"/>
              <a:t> et stabiles et constantes </a:t>
            </a:r>
            <a:r>
              <a:rPr lang="fr-FR" dirty="0" err="1"/>
              <a:t>eligendi</a:t>
            </a:r>
            <a:r>
              <a:rPr lang="fr-FR" dirty="0"/>
              <a:t>; </a:t>
            </a:r>
            <a:r>
              <a:rPr lang="fr-FR" dirty="0" err="1"/>
              <a:t>cuius</a:t>
            </a:r>
            <a:r>
              <a:rPr lang="fr-FR" dirty="0"/>
              <a:t> generis est magna </a:t>
            </a:r>
            <a:r>
              <a:rPr lang="fr-FR" dirty="0" err="1"/>
              <a:t>penuria</a:t>
            </a:r>
            <a:r>
              <a:rPr lang="fr-FR" dirty="0"/>
              <a:t>. 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 err="1"/>
              <a:t>Nemo</a:t>
            </a:r>
            <a:r>
              <a:rPr lang="fr-FR" dirty="0"/>
              <a:t> </a:t>
            </a:r>
            <a:r>
              <a:rPr lang="fr-FR" dirty="0" err="1"/>
              <a:t>quaeso</a:t>
            </a:r>
            <a:r>
              <a:rPr lang="fr-FR" dirty="0"/>
              <a:t> </a:t>
            </a:r>
            <a:r>
              <a:rPr lang="fr-FR" dirty="0" err="1"/>
              <a:t>miretur</a:t>
            </a:r>
            <a:r>
              <a:rPr lang="fr-FR" dirty="0"/>
              <a:t>, si post </a:t>
            </a:r>
            <a:r>
              <a:rPr lang="fr-FR" dirty="0" err="1"/>
              <a:t>exsudatos</a:t>
            </a:r>
            <a:r>
              <a:rPr lang="fr-FR" dirty="0"/>
              <a:t> </a:t>
            </a:r>
            <a:r>
              <a:rPr lang="fr-FR" dirty="0" err="1"/>
              <a:t>labores</a:t>
            </a:r>
            <a:r>
              <a:rPr lang="fr-FR" dirty="0"/>
              <a:t> </a:t>
            </a:r>
            <a:r>
              <a:rPr lang="fr-FR" dirty="0" err="1"/>
              <a:t>itinerum</a:t>
            </a:r>
            <a:r>
              <a:rPr lang="fr-FR" dirty="0"/>
              <a:t> </a:t>
            </a:r>
            <a:r>
              <a:rPr lang="fr-FR" dirty="0" err="1"/>
              <a:t>longos</a:t>
            </a:r>
            <a:r>
              <a:rPr lang="fr-FR" dirty="0"/>
              <a:t> </a:t>
            </a:r>
            <a:r>
              <a:rPr lang="fr-FR" dirty="0" err="1"/>
              <a:t>congestosque</a:t>
            </a:r>
            <a:r>
              <a:rPr lang="fr-FR" dirty="0"/>
              <a:t> </a:t>
            </a:r>
            <a:r>
              <a:rPr lang="fr-FR" dirty="0" err="1"/>
              <a:t>adfatim</a:t>
            </a:r>
            <a:r>
              <a:rPr lang="fr-FR" dirty="0"/>
              <a:t> </a:t>
            </a:r>
            <a:r>
              <a:rPr lang="fr-FR" dirty="0" err="1"/>
              <a:t>commeatus</a:t>
            </a:r>
            <a:r>
              <a:rPr lang="fr-FR" dirty="0"/>
              <a:t> </a:t>
            </a:r>
            <a:r>
              <a:rPr lang="fr-FR" dirty="0" err="1"/>
              <a:t>fiducia</a:t>
            </a:r>
            <a:r>
              <a:rPr lang="fr-FR" dirty="0"/>
              <a:t> </a:t>
            </a:r>
            <a:r>
              <a:rPr lang="fr-FR" dirty="0" err="1"/>
              <a:t>vestri</a:t>
            </a:r>
            <a:r>
              <a:rPr lang="fr-FR" dirty="0"/>
              <a:t> </a:t>
            </a:r>
            <a:r>
              <a:rPr lang="fr-FR" dirty="0" err="1"/>
              <a:t>ductante</a:t>
            </a:r>
            <a:r>
              <a:rPr lang="fr-FR" dirty="0"/>
              <a:t> </a:t>
            </a:r>
            <a:r>
              <a:rPr lang="fr-FR" dirty="0" err="1"/>
              <a:t>barbaricos</a:t>
            </a:r>
            <a:r>
              <a:rPr lang="fr-FR" dirty="0"/>
              <a:t> </a:t>
            </a:r>
            <a:r>
              <a:rPr lang="fr-FR" dirty="0" err="1"/>
              <a:t>pagos</a:t>
            </a:r>
            <a:r>
              <a:rPr lang="fr-FR" dirty="0"/>
              <a:t> </a:t>
            </a:r>
            <a:r>
              <a:rPr lang="fr-FR" dirty="0" err="1"/>
              <a:t>adventans</a:t>
            </a:r>
            <a:r>
              <a:rPr lang="fr-FR" dirty="0"/>
              <a:t> </a:t>
            </a:r>
            <a:r>
              <a:rPr lang="fr-FR" dirty="0" err="1"/>
              <a:t>velut</a:t>
            </a:r>
            <a:r>
              <a:rPr lang="fr-FR" dirty="0"/>
              <a:t> </a:t>
            </a:r>
            <a:r>
              <a:rPr lang="fr-FR" dirty="0" err="1"/>
              <a:t>mutato</a:t>
            </a:r>
            <a:r>
              <a:rPr lang="fr-FR" dirty="0"/>
              <a:t> repente </a:t>
            </a:r>
            <a:r>
              <a:rPr lang="fr-FR" dirty="0" err="1"/>
              <a:t>consilio</a:t>
            </a:r>
            <a:r>
              <a:rPr lang="fr-FR" dirty="0"/>
              <a:t> ad </a:t>
            </a:r>
            <a:r>
              <a:rPr lang="fr-FR" dirty="0" err="1"/>
              <a:t>placidiora</a:t>
            </a:r>
            <a:r>
              <a:rPr lang="fr-FR" dirty="0"/>
              <a:t> </a:t>
            </a:r>
            <a:r>
              <a:rPr lang="fr-FR" dirty="0" err="1"/>
              <a:t>deverti</a:t>
            </a:r>
            <a:r>
              <a:rPr lang="fr-FR" dirty="0"/>
              <a:t>. </a:t>
            </a:r>
            <a:r>
              <a:rPr lang="fr-FR" dirty="0" err="1"/>
              <a:t>Diligentiores</a:t>
            </a:r>
            <a:r>
              <a:rPr lang="fr-FR" dirty="0"/>
              <a:t> </a:t>
            </a:r>
            <a:r>
              <a:rPr lang="fr-FR" dirty="0" err="1"/>
              <a:t>essent</a:t>
            </a:r>
            <a:r>
              <a:rPr lang="fr-FR" dirty="0"/>
              <a:t>; </a:t>
            </a:r>
            <a:r>
              <a:rPr lang="fr-FR" dirty="0" err="1"/>
              <a:t>capras</a:t>
            </a:r>
            <a:r>
              <a:rPr lang="fr-FR" dirty="0"/>
              <a:t> et oves </a:t>
            </a:r>
            <a:r>
              <a:rPr lang="fr-FR" dirty="0" err="1"/>
              <a:t>quot</a:t>
            </a:r>
            <a:r>
              <a:rPr lang="fr-FR" dirty="0"/>
              <a:t> </a:t>
            </a:r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haberet</a:t>
            </a:r>
            <a:r>
              <a:rPr lang="fr-FR" dirty="0"/>
              <a:t>, </a:t>
            </a:r>
            <a:r>
              <a:rPr lang="fr-FR" dirty="0" err="1"/>
              <a:t>dicere</a:t>
            </a:r>
            <a:r>
              <a:rPr lang="fr-FR" dirty="0"/>
              <a:t> posse, </a:t>
            </a:r>
            <a:r>
              <a:rPr lang="fr-FR" dirty="0" err="1"/>
              <a:t>amicos</a:t>
            </a:r>
            <a:r>
              <a:rPr lang="fr-FR" dirty="0"/>
              <a:t> </a:t>
            </a:r>
            <a:r>
              <a:rPr lang="fr-FR" dirty="0" err="1"/>
              <a:t>quot</a:t>
            </a:r>
            <a:r>
              <a:rPr lang="fr-FR" dirty="0"/>
              <a:t> </a:t>
            </a:r>
            <a:r>
              <a:rPr lang="fr-FR" dirty="0" err="1"/>
              <a:t>haberet</a:t>
            </a:r>
            <a:r>
              <a:rPr lang="fr-FR" dirty="0"/>
              <a:t>, non posse </a:t>
            </a:r>
            <a:r>
              <a:rPr lang="fr-FR" dirty="0" err="1"/>
              <a:t>dicere</a:t>
            </a:r>
            <a:r>
              <a:rPr lang="fr-FR" dirty="0"/>
              <a:t> et in </a:t>
            </a:r>
            <a:r>
              <a:rPr lang="fr-FR" dirty="0" err="1"/>
              <a:t>illis</a:t>
            </a:r>
            <a:r>
              <a:rPr lang="fr-FR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48766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_Pi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6228000"/>
            <a:ext cx="876300" cy="361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00" y="6228000"/>
            <a:ext cx="9525" cy="2857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87677" y="6228000"/>
            <a:ext cx="508849" cy="285750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noAutofit/>
          </a:bodyPr>
          <a:lstStyle/>
          <a:p>
            <a:pPr algn="l"/>
            <a:fld id="{07F20903-853B-4490-BED5-69F381A5E7DE}" type="slidenum">
              <a:rPr lang="fr-FR" sz="1200" smtClean="0">
                <a:solidFill>
                  <a:srgbClr val="1050A3"/>
                </a:solidFill>
                <a:latin typeface="Arial Black" panose="020B0A04020102020204" pitchFamily="34" charset="0"/>
              </a:rPr>
              <a:pPr algn="l"/>
              <a:t>‹#›</a:t>
            </a:fld>
            <a:endParaRPr lang="fr-FR" sz="1200">
              <a:solidFill>
                <a:srgbClr val="1050A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Espace réservé du texte 20"/>
          <p:cNvSpPr>
            <a:spLocks noGrp="1"/>
          </p:cNvSpPr>
          <p:nvPr>
            <p:ph type="body" sz="quarter" idx="18" hasCustomPrompt="1"/>
          </p:nvPr>
        </p:nvSpPr>
        <p:spPr>
          <a:xfrm>
            <a:off x="8915048" y="6228000"/>
            <a:ext cx="2430000" cy="285750"/>
          </a:xfrm>
          <a:prstGeom prst="rect">
            <a:avLst/>
          </a:prstGeom>
          <a:noFill/>
        </p:spPr>
        <p:txBody>
          <a:bodyPr wrap="square" lIns="0" tIns="0" rIns="133200" bIns="0" rtlCol="0" anchor="ctr">
            <a:noAutofit/>
          </a:bodyPr>
          <a:lstStyle>
            <a:lvl1pPr marL="0" indent="0" algn="r" defTabSz="457200">
              <a:buNone/>
              <a:defRPr lang="fr-FR" sz="1100" b="0" i="1" dirty="0" smtClean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defTabSz="457200"/>
            <a:r>
              <a:rPr lang="fr-FR"/>
              <a:t>Titre de la présentation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0"/>
            <a:ext cx="12193588" cy="1017037"/>
          </a:xfrm>
          <a:prstGeom prst="rect">
            <a:avLst/>
          </a:prstGeom>
        </p:spPr>
        <p:txBody>
          <a:bodyPr lIns="1144800" tIns="572400"/>
          <a:lstStyle>
            <a:lvl1pPr marL="0" indent="0">
              <a:buNone/>
              <a:defRPr sz="165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1. NOM DU PREMIER CHAPITRE</a:t>
            </a:r>
          </a:p>
        </p:txBody>
      </p:sp>
      <p:sp>
        <p:nvSpPr>
          <p:cNvPr id="17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332000"/>
            <a:ext cx="11140751" cy="811763"/>
          </a:xfrm>
          <a:prstGeom prst="rect">
            <a:avLst/>
          </a:prstGeom>
        </p:spPr>
        <p:txBody>
          <a:bodyPr lIns="1144800" tIns="0" rIns="0" bIns="0" anchor="t"/>
          <a:lstStyle>
            <a:lvl1pPr marL="0" indent="0">
              <a:buNone/>
              <a:defRPr sz="300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82299" y="2143763"/>
            <a:ext cx="10404650" cy="657708"/>
          </a:xfrm>
          <a:prstGeom prst="rect">
            <a:avLst/>
          </a:prstGeom>
        </p:spPr>
        <p:txBody>
          <a:bodyPr lIns="1144800" anchor="ctr"/>
          <a:lstStyle>
            <a:lvl1pPr marL="0" indent="0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Sed (</a:t>
            </a:r>
            <a:r>
              <a:rPr lang="fr-FR" err="1"/>
              <a:t>saepe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</a:t>
            </a:r>
            <a:r>
              <a:rPr lang="fr-FR" err="1"/>
              <a:t>redeo</a:t>
            </a:r>
            <a:r>
              <a:rPr lang="fr-FR"/>
              <a:t> ad </a:t>
            </a:r>
            <a:r>
              <a:rPr lang="fr-FR" err="1"/>
              <a:t>Scipionem</a:t>
            </a:r>
            <a:r>
              <a:rPr lang="fr-FR"/>
              <a:t>, </a:t>
            </a:r>
            <a:r>
              <a:rPr lang="fr-FR" err="1"/>
              <a:t>cuius</a:t>
            </a:r>
            <a:r>
              <a:rPr lang="fr-FR"/>
              <a:t> </a:t>
            </a:r>
            <a:r>
              <a:rPr lang="fr-FR" err="1"/>
              <a:t>omnis</a:t>
            </a:r>
            <a:r>
              <a:rPr lang="fr-FR"/>
              <a:t> </a:t>
            </a:r>
            <a:r>
              <a:rPr lang="fr-FR" err="1"/>
              <a:t>sermo</a:t>
            </a:r>
            <a:r>
              <a:rPr lang="fr-FR"/>
              <a:t>),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2144246"/>
            <a:ext cx="657225" cy="6572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3304800"/>
            <a:ext cx="657225" cy="6572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4449600"/>
            <a:ext cx="657225" cy="657225"/>
          </a:xfrm>
          <a:prstGeom prst="rect">
            <a:avLst/>
          </a:prstGeom>
        </p:spPr>
      </p:pic>
      <p:sp>
        <p:nvSpPr>
          <p:cNvPr id="13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82299" y="3304317"/>
            <a:ext cx="10404650" cy="657708"/>
          </a:xfrm>
          <a:prstGeom prst="rect">
            <a:avLst/>
          </a:prstGeom>
        </p:spPr>
        <p:txBody>
          <a:bodyPr lIns="1144800" anchor="ctr"/>
          <a:lstStyle>
            <a:lvl1pPr marL="0" indent="0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err="1"/>
              <a:t>Quibus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qui ad </a:t>
            </a:r>
            <a:r>
              <a:rPr lang="fr-FR" err="1"/>
              <a:t>amicitias</a:t>
            </a:r>
            <a:r>
              <a:rPr lang="fr-FR"/>
              <a:t> </a:t>
            </a:r>
            <a:r>
              <a:rPr lang="fr-FR" err="1"/>
              <a:t>essent</a:t>
            </a:r>
            <a:r>
              <a:rPr lang="fr-FR"/>
              <a:t> </a:t>
            </a:r>
            <a:r>
              <a:rPr lang="fr-FR" err="1"/>
              <a:t>idonei</a:t>
            </a:r>
            <a:r>
              <a:rPr lang="fr-FR"/>
              <a:t>, </a:t>
            </a:r>
            <a:r>
              <a:rPr lang="fr-FR" err="1"/>
              <a:t>iudicarent</a:t>
            </a:r>
            <a:r>
              <a:rPr lang="fr-FR"/>
              <a:t>, </a:t>
            </a:r>
            <a:r>
              <a:rPr lang="fr-FR" err="1"/>
              <a:t>Sunt</a:t>
            </a:r>
            <a:r>
              <a:rPr lang="fr-FR"/>
              <a:t> </a:t>
            </a:r>
            <a:r>
              <a:rPr lang="fr-FR" err="1"/>
              <a:t>igitur</a:t>
            </a:r>
            <a:r>
              <a:rPr lang="fr-FR"/>
              <a:t> </a:t>
            </a:r>
            <a:r>
              <a:rPr lang="fr-FR" err="1"/>
              <a:t>firmi</a:t>
            </a:r>
            <a:r>
              <a:rPr lang="fr-FR"/>
              <a:t>,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82299" y="4449358"/>
            <a:ext cx="10404650" cy="651916"/>
          </a:xfrm>
          <a:prstGeom prst="rect">
            <a:avLst/>
          </a:prstGeom>
        </p:spPr>
        <p:txBody>
          <a:bodyPr lIns="1144800" anchor="ctr"/>
          <a:lstStyle>
            <a:lvl1pPr marL="0" indent="0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Nemo quaeso miretur, si post exsudatos labores itinerum longos.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94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e_Picto_personnalis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6228000"/>
            <a:ext cx="876300" cy="361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00" y="6228000"/>
            <a:ext cx="9525" cy="2857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87677" y="6228000"/>
            <a:ext cx="508849" cy="285750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noAutofit/>
          </a:bodyPr>
          <a:lstStyle/>
          <a:p>
            <a:pPr algn="l"/>
            <a:fld id="{07F20903-853B-4490-BED5-69F381A5E7DE}" type="slidenum">
              <a:rPr lang="fr-FR" sz="1200" smtClean="0">
                <a:solidFill>
                  <a:srgbClr val="1050A3"/>
                </a:solidFill>
                <a:latin typeface="Arial Black" panose="020B0A04020102020204" pitchFamily="34" charset="0"/>
              </a:rPr>
              <a:pPr algn="l"/>
              <a:t>‹#›</a:t>
            </a:fld>
            <a:endParaRPr lang="fr-FR" sz="1200">
              <a:solidFill>
                <a:srgbClr val="1050A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Espace réservé du texte 20"/>
          <p:cNvSpPr>
            <a:spLocks noGrp="1"/>
          </p:cNvSpPr>
          <p:nvPr>
            <p:ph type="body" sz="quarter" idx="18" hasCustomPrompt="1"/>
          </p:nvPr>
        </p:nvSpPr>
        <p:spPr>
          <a:xfrm>
            <a:off x="8915048" y="6228000"/>
            <a:ext cx="2430000" cy="285750"/>
          </a:xfrm>
          <a:prstGeom prst="rect">
            <a:avLst/>
          </a:prstGeom>
          <a:noFill/>
        </p:spPr>
        <p:txBody>
          <a:bodyPr wrap="square" lIns="0" tIns="0" rIns="133200" bIns="0" rtlCol="0" anchor="ctr">
            <a:noAutofit/>
          </a:bodyPr>
          <a:lstStyle>
            <a:lvl1pPr marL="0" indent="0" algn="r" defTabSz="457200">
              <a:buNone/>
              <a:defRPr lang="fr-FR" sz="1100" b="0" i="1" dirty="0" smtClean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defTabSz="457200"/>
            <a:r>
              <a:rPr lang="fr-FR"/>
              <a:t>Titre de la présentation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0"/>
            <a:ext cx="12193588" cy="1017037"/>
          </a:xfrm>
          <a:prstGeom prst="rect">
            <a:avLst/>
          </a:prstGeom>
        </p:spPr>
        <p:txBody>
          <a:bodyPr lIns="1144800" tIns="572400"/>
          <a:lstStyle>
            <a:lvl1pPr marL="0" indent="0">
              <a:buNone/>
              <a:defRPr sz="165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1. NOM DU PREMIER CHAPITRE</a:t>
            </a:r>
          </a:p>
        </p:txBody>
      </p:sp>
      <p:sp>
        <p:nvSpPr>
          <p:cNvPr id="17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332000"/>
            <a:ext cx="11140751" cy="811763"/>
          </a:xfrm>
          <a:prstGeom prst="rect">
            <a:avLst/>
          </a:prstGeom>
        </p:spPr>
        <p:txBody>
          <a:bodyPr lIns="1144800" tIns="0" rIns="0" bIns="0" anchor="t"/>
          <a:lstStyle>
            <a:lvl1pPr marL="0" indent="0">
              <a:buNone/>
              <a:defRPr sz="300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82299" y="2143763"/>
            <a:ext cx="10404650" cy="657708"/>
          </a:xfrm>
          <a:prstGeom prst="rect">
            <a:avLst/>
          </a:prstGeom>
        </p:spPr>
        <p:txBody>
          <a:bodyPr lIns="1144800" anchor="ctr"/>
          <a:lstStyle>
            <a:lvl1pPr marL="0" indent="0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Sed (</a:t>
            </a:r>
            <a:r>
              <a:rPr lang="fr-FR" err="1"/>
              <a:t>saepe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</a:t>
            </a:r>
            <a:r>
              <a:rPr lang="fr-FR" err="1"/>
              <a:t>redeo</a:t>
            </a:r>
            <a:r>
              <a:rPr lang="fr-FR"/>
              <a:t> ad </a:t>
            </a:r>
            <a:r>
              <a:rPr lang="fr-FR" err="1"/>
              <a:t>Scipionem</a:t>
            </a:r>
            <a:r>
              <a:rPr lang="fr-FR"/>
              <a:t>, </a:t>
            </a:r>
            <a:r>
              <a:rPr lang="fr-FR" err="1"/>
              <a:t>cuius</a:t>
            </a:r>
            <a:r>
              <a:rPr lang="fr-FR"/>
              <a:t> </a:t>
            </a:r>
            <a:r>
              <a:rPr lang="fr-FR" err="1"/>
              <a:t>omnis</a:t>
            </a:r>
            <a:r>
              <a:rPr lang="fr-FR"/>
              <a:t> </a:t>
            </a:r>
            <a:r>
              <a:rPr lang="fr-FR" err="1"/>
              <a:t>sermo</a:t>
            </a:r>
            <a:r>
              <a:rPr lang="fr-FR"/>
              <a:t>),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82299" y="3304317"/>
            <a:ext cx="10404650" cy="657708"/>
          </a:xfrm>
          <a:prstGeom prst="rect">
            <a:avLst/>
          </a:prstGeom>
        </p:spPr>
        <p:txBody>
          <a:bodyPr lIns="1144800" anchor="ctr"/>
          <a:lstStyle>
            <a:lvl1pPr marL="0" indent="0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err="1"/>
              <a:t>Quibus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qui ad </a:t>
            </a:r>
            <a:r>
              <a:rPr lang="fr-FR" err="1"/>
              <a:t>amicitias</a:t>
            </a:r>
            <a:r>
              <a:rPr lang="fr-FR"/>
              <a:t> </a:t>
            </a:r>
            <a:r>
              <a:rPr lang="fr-FR" err="1"/>
              <a:t>essent</a:t>
            </a:r>
            <a:r>
              <a:rPr lang="fr-FR"/>
              <a:t> </a:t>
            </a:r>
            <a:r>
              <a:rPr lang="fr-FR" err="1"/>
              <a:t>idonei</a:t>
            </a:r>
            <a:r>
              <a:rPr lang="fr-FR"/>
              <a:t>, </a:t>
            </a:r>
            <a:r>
              <a:rPr lang="fr-FR" err="1"/>
              <a:t>iudicarent</a:t>
            </a:r>
            <a:r>
              <a:rPr lang="fr-FR"/>
              <a:t>, </a:t>
            </a:r>
            <a:r>
              <a:rPr lang="fr-FR" err="1"/>
              <a:t>Sunt</a:t>
            </a:r>
            <a:r>
              <a:rPr lang="fr-FR"/>
              <a:t> </a:t>
            </a:r>
            <a:r>
              <a:rPr lang="fr-FR" err="1"/>
              <a:t>igitur</a:t>
            </a:r>
            <a:r>
              <a:rPr lang="fr-FR"/>
              <a:t> </a:t>
            </a:r>
            <a:r>
              <a:rPr lang="fr-FR" err="1"/>
              <a:t>firmi</a:t>
            </a:r>
            <a:r>
              <a:rPr lang="fr-FR"/>
              <a:t>,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82299" y="4449358"/>
            <a:ext cx="10404650" cy="651916"/>
          </a:xfrm>
          <a:prstGeom prst="rect">
            <a:avLst/>
          </a:prstGeom>
        </p:spPr>
        <p:txBody>
          <a:bodyPr lIns="1144800" anchor="ctr"/>
          <a:lstStyle>
            <a:lvl1pPr marL="0" indent="0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Nemo quaeso miretur, si post exsudatos labores itinerum longos.</a:t>
            </a:r>
            <a:endParaRPr lang="fr-FR"/>
          </a:p>
        </p:txBody>
      </p:sp>
      <p:sp>
        <p:nvSpPr>
          <p:cNvPr id="15" name="Espace réservé pour une image  5"/>
          <p:cNvSpPr>
            <a:spLocks noGrp="1"/>
          </p:cNvSpPr>
          <p:nvPr>
            <p:ph type="pic" sz="quarter" idx="25"/>
          </p:nvPr>
        </p:nvSpPr>
        <p:spPr>
          <a:xfrm>
            <a:off x="1123199" y="2151398"/>
            <a:ext cx="657225" cy="657709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endParaRPr lang="fr-FR"/>
          </a:p>
        </p:txBody>
      </p:sp>
      <p:sp>
        <p:nvSpPr>
          <p:cNvPr id="16" name="Espace réservé pour une image  5"/>
          <p:cNvSpPr>
            <a:spLocks noGrp="1"/>
          </p:cNvSpPr>
          <p:nvPr>
            <p:ph type="pic" sz="quarter" idx="26"/>
          </p:nvPr>
        </p:nvSpPr>
        <p:spPr>
          <a:xfrm>
            <a:off x="1123199" y="3304337"/>
            <a:ext cx="657225" cy="657709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endParaRPr lang="fr-FR"/>
          </a:p>
        </p:txBody>
      </p:sp>
      <p:sp>
        <p:nvSpPr>
          <p:cNvPr id="18" name="Espace réservé pour une image  5"/>
          <p:cNvSpPr>
            <a:spLocks noGrp="1"/>
          </p:cNvSpPr>
          <p:nvPr>
            <p:ph type="pic" sz="quarter" idx="27"/>
          </p:nvPr>
        </p:nvSpPr>
        <p:spPr>
          <a:xfrm>
            <a:off x="1123199" y="4449325"/>
            <a:ext cx="657225" cy="657709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9708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6228000"/>
            <a:ext cx="876300" cy="361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00" y="6228000"/>
            <a:ext cx="9525" cy="2857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87677" y="6228000"/>
            <a:ext cx="508849" cy="285750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noAutofit/>
          </a:bodyPr>
          <a:lstStyle/>
          <a:p>
            <a:pPr algn="l"/>
            <a:fld id="{07F20903-853B-4490-BED5-69F381A5E7DE}" type="slidenum">
              <a:rPr lang="fr-FR" sz="1200" smtClean="0">
                <a:solidFill>
                  <a:srgbClr val="1050A3"/>
                </a:solidFill>
                <a:latin typeface="Arial Black" panose="020B0A04020102020204" pitchFamily="34" charset="0"/>
              </a:rPr>
              <a:pPr algn="l"/>
              <a:t>‹#›</a:t>
            </a:fld>
            <a:endParaRPr lang="fr-FR" sz="1200">
              <a:solidFill>
                <a:srgbClr val="1050A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Espace réservé du texte 20"/>
          <p:cNvSpPr>
            <a:spLocks noGrp="1"/>
          </p:cNvSpPr>
          <p:nvPr>
            <p:ph type="body" sz="quarter" idx="18" hasCustomPrompt="1"/>
          </p:nvPr>
        </p:nvSpPr>
        <p:spPr>
          <a:xfrm>
            <a:off x="8915048" y="6228000"/>
            <a:ext cx="2430000" cy="285750"/>
          </a:xfrm>
          <a:prstGeom prst="rect">
            <a:avLst/>
          </a:prstGeom>
          <a:noFill/>
        </p:spPr>
        <p:txBody>
          <a:bodyPr wrap="square" lIns="0" tIns="0" rIns="133200" bIns="0" rtlCol="0" anchor="ctr">
            <a:noAutofit/>
          </a:bodyPr>
          <a:lstStyle>
            <a:lvl1pPr marL="0" indent="0" algn="r" defTabSz="457200">
              <a:buNone/>
              <a:defRPr lang="fr-FR" sz="1100" b="0" i="1" dirty="0" smtClean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defTabSz="457200"/>
            <a:r>
              <a:rPr lang="fr-FR"/>
              <a:t>Titre de la présentation</a:t>
            </a:r>
          </a:p>
        </p:txBody>
      </p:sp>
      <p:sp>
        <p:nvSpPr>
          <p:cNvPr id="17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6382800" y="1087200"/>
            <a:ext cx="4548882" cy="44134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300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22" hasCustomPrompt="1"/>
          </p:nvPr>
        </p:nvSpPr>
        <p:spPr>
          <a:xfrm>
            <a:off x="6382800" y="1695600"/>
            <a:ext cx="4995080" cy="9927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50000"/>
              </a:lnSpc>
              <a:buNone/>
              <a:defRPr sz="1500" b="1" kern="1500" baseline="0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A </a:t>
            </a:r>
            <a:r>
              <a:rPr lang="fr-FR" err="1"/>
              <a:t>micitias</a:t>
            </a:r>
            <a:r>
              <a:rPr lang="fr-FR"/>
              <a:t> </a:t>
            </a:r>
            <a:r>
              <a:rPr lang="fr-FR" err="1"/>
              <a:t>essent</a:t>
            </a:r>
            <a:r>
              <a:rPr lang="fr-FR"/>
              <a:t> </a:t>
            </a:r>
            <a:r>
              <a:rPr lang="fr-FR" err="1"/>
              <a:t>idonei</a:t>
            </a:r>
            <a:r>
              <a:rPr lang="fr-FR"/>
              <a:t>, </a:t>
            </a:r>
            <a:r>
              <a:rPr lang="fr-FR" err="1"/>
              <a:t>iudicarent</a:t>
            </a:r>
            <a:r>
              <a:rPr lang="fr-FR"/>
              <a:t>. </a:t>
            </a:r>
            <a:r>
              <a:rPr lang="fr-FR" err="1"/>
              <a:t>Sunt</a:t>
            </a:r>
            <a:r>
              <a:rPr lang="fr-FR"/>
              <a:t> </a:t>
            </a:r>
            <a:r>
              <a:rPr lang="fr-FR" err="1"/>
              <a:t>igitur</a:t>
            </a:r>
            <a:r>
              <a:rPr lang="fr-FR"/>
              <a:t> </a:t>
            </a:r>
            <a:r>
              <a:rPr lang="fr-FR" err="1"/>
              <a:t>firmi</a:t>
            </a:r>
            <a:r>
              <a:rPr lang="fr-FR"/>
              <a:t> et stabiles et constantes </a:t>
            </a:r>
            <a:r>
              <a:rPr lang="fr-FR" err="1"/>
              <a:t>eligendi</a:t>
            </a:r>
            <a:r>
              <a:rPr lang="fr-FR"/>
              <a:t>; </a:t>
            </a:r>
            <a:r>
              <a:rPr lang="fr-FR" err="1"/>
              <a:t>cuius</a:t>
            </a:r>
            <a:r>
              <a:rPr lang="fr-FR"/>
              <a:t> generis est magna </a:t>
            </a:r>
            <a:r>
              <a:rPr lang="fr-FR" err="1"/>
              <a:t>penuria</a:t>
            </a:r>
            <a:r>
              <a:rPr lang="fr-FR"/>
              <a:t>.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82800" y="3240000"/>
            <a:ext cx="4995080" cy="657708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Nemo quaeso miretur, si post exsudatos labores itinerum longos congestosque </a:t>
            </a:r>
            <a:endParaRPr lang="fr-FR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82800" y="4363200"/>
            <a:ext cx="4995080" cy="13937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50000"/>
              </a:lnSpc>
              <a:buNone/>
              <a:defRPr sz="1500" b="1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• </a:t>
            </a:r>
            <a:r>
              <a:rPr lang="fr-FR" err="1"/>
              <a:t>ultatione</a:t>
            </a:r>
            <a:r>
              <a:rPr lang="fr-FR"/>
              <a:t> </a:t>
            </a:r>
            <a:r>
              <a:rPr lang="fr-FR" err="1"/>
              <a:t>actique</a:t>
            </a:r>
            <a:r>
              <a:rPr lang="fr-FR"/>
              <a:t> </a:t>
            </a:r>
            <a:r>
              <a:rPr lang="fr-FR" err="1"/>
              <a:t>laribus</a:t>
            </a:r>
            <a:r>
              <a:rPr lang="fr-FR"/>
              <a:t> suis </a:t>
            </a:r>
            <a:r>
              <a:rPr lang="fr-FR" err="1"/>
              <a:t>extorres</a:t>
            </a:r>
            <a:r>
              <a:rPr lang="fr-FR"/>
              <a:t> </a:t>
            </a:r>
            <a:r>
              <a:rPr lang="fr-FR" err="1"/>
              <a:t>nullo</a:t>
            </a:r>
            <a:r>
              <a:rPr lang="fr-FR"/>
              <a:t> </a:t>
            </a:r>
            <a:r>
              <a:rPr lang="fr-FR" err="1"/>
              <a:t>sibi</a:t>
            </a:r>
            <a:r>
              <a:rPr lang="fr-FR"/>
              <a:t> </a:t>
            </a:r>
          </a:p>
          <a:p>
            <a:pPr lvl="0"/>
            <a:r>
              <a:rPr lang="fr-FR"/>
              <a:t>• </a:t>
            </a:r>
            <a:r>
              <a:rPr lang="fr-FR" err="1"/>
              <a:t>imperio</a:t>
            </a:r>
            <a:r>
              <a:rPr lang="fr-FR"/>
              <a:t> ad </a:t>
            </a:r>
            <a:r>
              <a:rPr lang="fr-FR" err="1"/>
              <a:t>voluntatem</a:t>
            </a:r>
            <a:r>
              <a:rPr lang="fr-FR"/>
              <a:t> </a:t>
            </a:r>
            <a:r>
              <a:rPr lang="fr-FR" err="1"/>
              <a:t>converso</a:t>
            </a:r>
            <a:r>
              <a:rPr lang="fr-FR"/>
              <a:t> </a:t>
            </a:r>
          </a:p>
          <a:p>
            <a:pPr lvl="0"/>
            <a:r>
              <a:rPr lang="fr-FR"/>
              <a:t>• Sed (</a:t>
            </a:r>
            <a:r>
              <a:rPr lang="fr-FR" err="1"/>
              <a:t>saepe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</a:t>
            </a:r>
            <a:r>
              <a:rPr lang="fr-FR" err="1"/>
              <a:t>redeo</a:t>
            </a:r>
            <a:r>
              <a:rPr lang="fr-FR"/>
              <a:t> ad </a:t>
            </a:r>
            <a:r>
              <a:rPr lang="fr-FR" err="1"/>
              <a:t>Scipionem</a:t>
            </a:r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799200"/>
            <a:ext cx="3409950" cy="5305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219455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_Illustration_personnalis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6228000"/>
            <a:ext cx="876300" cy="361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00" y="6228000"/>
            <a:ext cx="9525" cy="2857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87677" y="6228000"/>
            <a:ext cx="508849" cy="285750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noAutofit/>
          </a:bodyPr>
          <a:lstStyle/>
          <a:p>
            <a:pPr algn="l"/>
            <a:fld id="{07F20903-853B-4490-BED5-69F381A5E7DE}" type="slidenum">
              <a:rPr lang="fr-FR" sz="1200" smtClean="0">
                <a:solidFill>
                  <a:srgbClr val="1050A3"/>
                </a:solidFill>
                <a:latin typeface="Arial Black" panose="020B0A04020102020204" pitchFamily="34" charset="0"/>
              </a:rPr>
              <a:pPr algn="l"/>
              <a:t>‹#›</a:t>
            </a:fld>
            <a:endParaRPr lang="fr-FR" sz="1200">
              <a:solidFill>
                <a:srgbClr val="1050A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Espace réservé du texte 20"/>
          <p:cNvSpPr>
            <a:spLocks noGrp="1"/>
          </p:cNvSpPr>
          <p:nvPr>
            <p:ph type="body" sz="quarter" idx="18" hasCustomPrompt="1"/>
          </p:nvPr>
        </p:nvSpPr>
        <p:spPr>
          <a:xfrm>
            <a:off x="8915048" y="6228000"/>
            <a:ext cx="2430000" cy="285750"/>
          </a:xfrm>
          <a:prstGeom prst="rect">
            <a:avLst/>
          </a:prstGeom>
          <a:noFill/>
        </p:spPr>
        <p:txBody>
          <a:bodyPr wrap="square" lIns="0" tIns="0" rIns="133200" bIns="0" rtlCol="0" anchor="ctr">
            <a:noAutofit/>
          </a:bodyPr>
          <a:lstStyle>
            <a:lvl1pPr marL="0" indent="0" algn="r" defTabSz="457200">
              <a:buNone/>
              <a:defRPr lang="fr-FR" sz="1100" b="0" i="1" dirty="0" smtClean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defTabSz="457200"/>
            <a:r>
              <a:rPr lang="fr-FR"/>
              <a:t>Titre de la présentation</a:t>
            </a:r>
          </a:p>
        </p:txBody>
      </p:sp>
      <p:sp>
        <p:nvSpPr>
          <p:cNvPr id="17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6382800" y="1087200"/>
            <a:ext cx="4548882" cy="44134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300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22" hasCustomPrompt="1"/>
          </p:nvPr>
        </p:nvSpPr>
        <p:spPr>
          <a:xfrm>
            <a:off x="6382800" y="1695600"/>
            <a:ext cx="4995080" cy="9927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50000"/>
              </a:lnSpc>
              <a:buNone/>
              <a:defRPr sz="1500" b="1" kern="1500" baseline="0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A </a:t>
            </a:r>
            <a:r>
              <a:rPr lang="fr-FR" err="1"/>
              <a:t>micitias</a:t>
            </a:r>
            <a:r>
              <a:rPr lang="fr-FR"/>
              <a:t> </a:t>
            </a:r>
            <a:r>
              <a:rPr lang="fr-FR" err="1"/>
              <a:t>essent</a:t>
            </a:r>
            <a:r>
              <a:rPr lang="fr-FR"/>
              <a:t> </a:t>
            </a:r>
            <a:r>
              <a:rPr lang="fr-FR" err="1"/>
              <a:t>idonei</a:t>
            </a:r>
            <a:r>
              <a:rPr lang="fr-FR"/>
              <a:t>, </a:t>
            </a:r>
            <a:r>
              <a:rPr lang="fr-FR" err="1"/>
              <a:t>iudicarent</a:t>
            </a:r>
            <a:r>
              <a:rPr lang="fr-FR"/>
              <a:t>. </a:t>
            </a:r>
            <a:r>
              <a:rPr lang="fr-FR" err="1"/>
              <a:t>Sunt</a:t>
            </a:r>
            <a:r>
              <a:rPr lang="fr-FR"/>
              <a:t> </a:t>
            </a:r>
            <a:r>
              <a:rPr lang="fr-FR" err="1"/>
              <a:t>igitur</a:t>
            </a:r>
            <a:r>
              <a:rPr lang="fr-FR"/>
              <a:t> </a:t>
            </a:r>
            <a:r>
              <a:rPr lang="fr-FR" err="1"/>
              <a:t>firmi</a:t>
            </a:r>
            <a:r>
              <a:rPr lang="fr-FR"/>
              <a:t> et stabiles et constantes </a:t>
            </a:r>
            <a:r>
              <a:rPr lang="fr-FR" err="1"/>
              <a:t>eligendi</a:t>
            </a:r>
            <a:r>
              <a:rPr lang="fr-FR"/>
              <a:t>; </a:t>
            </a:r>
            <a:r>
              <a:rPr lang="fr-FR" err="1"/>
              <a:t>cuius</a:t>
            </a:r>
            <a:r>
              <a:rPr lang="fr-FR"/>
              <a:t> generis est magna </a:t>
            </a:r>
            <a:r>
              <a:rPr lang="fr-FR" err="1"/>
              <a:t>penuria</a:t>
            </a:r>
            <a:r>
              <a:rPr lang="fr-FR"/>
              <a:t>.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82800" y="3240000"/>
            <a:ext cx="4995080" cy="657708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Nemo quaeso miretur, si post exsudatos labores itinerum longos congestosque </a:t>
            </a:r>
            <a:endParaRPr lang="fr-FR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82800" y="4363200"/>
            <a:ext cx="4995080" cy="139378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50000"/>
              </a:lnSpc>
              <a:buNone/>
              <a:defRPr sz="1500" b="1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• </a:t>
            </a:r>
            <a:r>
              <a:rPr lang="fr-FR" err="1"/>
              <a:t>ultatione</a:t>
            </a:r>
            <a:r>
              <a:rPr lang="fr-FR"/>
              <a:t> </a:t>
            </a:r>
            <a:r>
              <a:rPr lang="fr-FR" err="1"/>
              <a:t>actique</a:t>
            </a:r>
            <a:r>
              <a:rPr lang="fr-FR"/>
              <a:t> </a:t>
            </a:r>
            <a:r>
              <a:rPr lang="fr-FR" err="1"/>
              <a:t>laribus</a:t>
            </a:r>
            <a:r>
              <a:rPr lang="fr-FR"/>
              <a:t> suis </a:t>
            </a:r>
            <a:r>
              <a:rPr lang="fr-FR" err="1"/>
              <a:t>extorres</a:t>
            </a:r>
            <a:r>
              <a:rPr lang="fr-FR"/>
              <a:t> </a:t>
            </a:r>
            <a:r>
              <a:rPr lang="fr-FR" err="1"/>
              <a:t>nullo</a:t>
            </a:r>
            <a:r>
              <a:rPr lang="fr-FR"/>
              <a:t> </a:t>
            </a:r>
            <a:r>
              <a:rPr lang="fr-FR" err="1"/>
              <a:t>sibi</a:t>
            </a:r>
            <a:r>
              <a:rPr lang="fr-FR"/>
              <a:t> </a:t>
            </a:r>
          </a:p>
          <a:p>
            <a:pPr lvl="0"/>
            <a:r>
              <a:rPr lang="fr-FR"/>
              <a:t>• </a:t>
            </a:r>
            <a:r>
              <a:rPr lang="fr-FR" err="1"/>
              <a:t>imperio</a:t>
            </a:r>
            <a:r>
              <a:rPr lang="fr-FR"/>
              <a:t> ad </a:t>
            </a:r>
            <a:r>
              <a:rPr lang="fr-FR" err="1"/>
              <a:t>voluntatem</a:t>
            </a:r>
            <a:r>
              <a:rPr lang="fr-FR"/>
              <a:t> </a:t>
            </a:r>
            <a:r>
              <a:rPr lang="fr-FR" err="1"/>
              <a:t>converso</a:t>
            </a:r>
            <a:r>
              <a:rPr lang="fr-FR"/>
              <a:t> </a:t>
            </a:r>
          </a:p>
          <a:p>
            <a:pPr lvl="0"/>
            <a:r>
              <a:rPr lang="fr-FR"/>
              <a:t>• Sed (</a:t>
            </a:r>
            <a:r>
              <a:rPr lang="fr-FR" err="1"/>
              <a:t>saepe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</a:t>
            </a:r>
            <a:r>
              <a:rPr lang="fr-FR" err="1"/>
              <a:t>redeo</a:t>
            </a:r>
            <a:r>
              <a:rPr lang="fr-FR"/>
              <a:t> ad </a:t>
            </a:r>
            <a:r>
              <a:rPr lang="fr-FR" err="1"/>
              <a:t>Scipionem</a:t>
            </a:r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037263" cy="689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20143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6228000"/>
            <a:ext cx="876300" cy="361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00" y="6228000"/>
            <a:ext cx="9525" cy="2857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87677" y="6228000"/>
            <a:ext cx="508849" cy="285750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noAutofit/>
          </a:bodyPr>
          <a:lstStyle/>
          <a:p>
            <a:pPr algn="l"/>
            <a:fld id="{07F20903-853B-4490-BED5-69F381A5E7DE}" type="slidenum">
              <a:rPr lang="fr-FR" sz="1200" smtClean="0">
                <a:solidFill>
                  <a:srgbClr val="1050A3"/>
                </a:solidFill>
                <a:latin typeface="Arial Black" panose="020B0A04020102020204" pitchFamily="34" charset="0"/>
              </a:rPr>
              <a:pPr algn="l"/>
              <a:t>‹#›</a:t>
            </a:fld>
            <a:endParaRPr lang="fr-FR" sz="1200">
              <a:solidFill>
                <a:srgbClr val="1050A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Espace réservé du texte 20"/>
          <p:cNvSpPr>
            <a:spLocks noGrp="1"/>
          </p:cNvSpPr>
          <p:nvPr>
            <p:ph type="body" sz="quarter" idx="18" hasCustomPrompt="1"/>
          </p:nvPr>
        </p:nvSpPr>
        <p:spPr>
          <a:xfrm>
            <a:off x="8915048" y="6228000"/>
            <a:ext cx="2430000" cy="285750"/>
          </a:xfrm>
          <a:prstGeom prst="rect">
            <a:avLst/>
          </a:prstGeom>
          <a:noFill/>
        </p:spPr>
        <p:txBody>
          <a:bodyPr wrap="square" lIns="0" tIns="0" rIns="133200" bIns="0" rtlCol="0" anchor="ctr">
            <a:noAutofit/>
          </a:bodyPr>
          <a:lstStyle>
            <a:lvl1pPr marL="0" indent="0" algn="r" defTabSz="457200">
              <a:buNone/>
              <a:defRPr lang="fr-FR" sz="1100" b="0" i="1" dirty="0" smtClean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defTabSz="457200"/>
            <a:r>
              <a:rPr lang="fr-FR"/>
              <a:t>Titre de la présentation</a:t>
            </a:r>
          </a:p>
        </p:txBody>
      </p:sp>
      <p:sp>
        <p:nvSpPr>
          <p:cNvPr id="17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518401"/>
            <a:ext cx="12193588" cy="42399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300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GRAPHIQUES</a:t>
            </a:r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731" y="1123200"/>
            <a:ext cx="9360126" cy="65770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err="1"/>
              <a:t>Amicitias</a:t>
            </a:r>
            <a:r>
              <a:rPr lang="fr-FR"/>
              <a:t> </a:t>
            </a:r>
            <a:r>
              <a:rPr lang="fr-FR" err="1"/>
              <a:t>essent</a:t>
            </a:r>
            <a:r>
              <a:rPr lang="fr-FR"/>
              <a:t> </a:t>
            </a:r>
            <a:r>
              <a:rPr lang="fr-FR" err="1"/>
              <a:t>idonei</a:t>
            </a:r>
            <a:r>
              <a:rPr lang="fr-FR"/>
              <a:t>, </a:t>
            </a:r>
            <a:r>
              <a:rPr lang="fr-FR" err="1"/>
              <a:t>iudicarent</a:t>
            </a:r>
            <a:r>
              <a:rPr lang="fr-FR"/>
              <a:t>. </a:t>
            </a:r>
            <a:r>
              <a:rPr lang="fr-FR" err="1"/>
              <a:t>Sunt</a:t>
            </a:r>
            <a:r>
              <a:rPr lang="fr-FR"/>
              <a:t> </a:t>
            </a:r>
            <a:r>
              <a:rPr lang="fr-FR" err="1"/>
              <a:t>igitur</a:t>
            </a:r>
            <a:r>
              <a:rPr lang="fr-FR"/>
              <a:t> </a:t>
            </a:r>
            <a:r>
              <a:rPr lang="fr-FR" err="1"/>
              <a:t>firmi</a:t>
            </a:r>
            <a:r>
              <a:rPr lang="fr-FR"/>
              <a:t> et stabiles et constantes </a:t>
            </a:r>
            <a:r>
              <a:rPr lang="fr-FR" err="1"/>
              <a:t>eligendi</a:t>
            </a:r>
            <a:r>
              <a:rPr lang="fr-FR"/>
              <a:t>; </a:t>
            </a:r>
            <a:r>
              <a:rPr lang="fr-FR" err="1"/>
              <a:t>cuius</a:t>
            </a:r>
            <a:r>
              <a:rPr lang="fr-FR"/>
              <a:t> generis est magna </a:t>
            </a:r>
            <a:r>
              <a:rPr lang="fr-FR" err="1"/>
              <a:t>penuria</a:t>
            </a:r>
            <a:r>
              <a:rPr lang="fr-FR"/>
              <a:t>. Et </a:t>
            </a:r>
            <a:r>
              <a:rPr lang="fr-FR" err="1"/>
              <a:t>iudicare</a:t>
            </a:r>
            <a:r>
              <a:rPr lang="fr-FR"/>
              <a:t> difficile est </a:t>
            </a:r>
            <a:r>
              <a:rPr lang="fr-FR" err="1"/>
              <a:t>sane</a:t>
            </a:r>
            <a:r>
              <a:rPr lang="fr-FR"/>
              <a:t> </a:t>
            </a:r>
            <a:r>
              <a:rPr lang="fr-FR" err="1"/>
              <a:t>nisi</a:t>
            </a:r>
            <a:r>
              <a:rPr lang="fr-FR"/>
              <a:t> </a:t>
            </a:r>
            <a:r>
              <a:rPr lang="fr-FR" err="1"/>
              <a:t>expertum</a:t>
            </a:r>
            <a:r>
              <a:rPr lang="fr-FR"/>
              <a:t>; </a:t>
            </a:r>
            <a:r>
              <a:rPr lang="fr-FR" err="1"/>
              <a:t>experiendum</a:t>
            </a:r>
            <a:r>
              <a:rPr lang="fr-FR"/>
              <a:t>.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23"/>
          </p:nvPr>
        </p:nvSpPr>
        <p:spPr>
          <a:xfrm>
            <a:off x="1416050" y="2033588"/>
            <a:ext cx="9361488" cy="403066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198936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6228000"/>
            <a:ext cx="876300" cy="361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00" y="6228000"/>
            <a:ext cx="9525" cy="2857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87677" y="6228000"/>
            <a:ext cx="508849" cy="285750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noAutofit/>
          </a:bodyPr>
          <a:lstStyle/>
          <a:p>
            <a:pPr algn="l"/>
            <a:fld id="{07F20903-853B-4490-BED5-69F381A5E7DE}" type="slidenum">
              <a:rPr lang="fr-FR" sz="1200" smtClean="0">
                <a:solidFill>
                  <a:srgbClr val="1050A3"/>
                </a:solidFill>
                <a:latin typeface="Arial Black" panose="020B0A04020102020204" pitchFamily="34" charset="0"/>
              </a:rPr>
              <a:pPr algn="l"/>
              <a:t>‹#›</a:t>
            </a:fld>
            <a:endParaRPr lang="fr-FR" sz="1200">
              <a:solidFill>
                <a:srgbClr val="1050A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Espace réservé du texte 20"/>
          <p:cNvSpPr>
            <a:spLocks noGrp="1"/>
          </p:cNvSpPr>
          <p:nvPr>
            <p:ph type="body" sz="quarter" idx="18" hasCustomPrompt="1"/>
          </p:nvPr>
        </p:nvSpPr>
        <p:spPr>
          <a:xfrm>
            <a:off x="8915048" y="6228000"/>
            <a:ext cx="2430000" cy="285750"/>
          </a:xfrm>
          <a:prstGeom prst="rect">
            <a:avLst/>
          </a:prstGeom>
          <a:noFill/>
        </p:spPr>
        <p:txBody>
          <a:bodyPr wrap="square" lIns="0" tIns="0" rIns="133200" bIns="0" rtlCol="0" anchor="ctr">
            <a:noAutofit/>
          </a:bodyPr>
          <a:lstStyle>
            <a:lvl1pPr marL="0" indent="0" algn="r" defTabSz="457200">
              <a:buNone/>
              <a:defRPr lang="fr-FR" sz="1100" b="0" i="1" dirty="0" smtClean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defTabSz="457200"/>
            <a:r>
              <a:rPr lang="fr-FR"/>
              <a:t>Titre de la présentation</a:t>
            </a:r>
          </a:p>
        </p:txBody>
      </p:sp>
      <p:sp>
        <p:nvSpPr>
          <p:cNvPr id="17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518401"/>
            <a:ext cx="12193588" cy="42399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3000" b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GRAPHIQUES</a:t>
            </a:r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731" y="1123200"/>
            <a:ext cx="9360126" cy="65770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err="1"/>
              <a:t>Amicitias</a:t>
            </a:r>
            <a:r>
              <a:rPr lang="fr-FR"/>
              <a:t> </a:t>
            </a:r>
            <a:r>
              <a:rPr lang="fr-FR" err="1"/>
              <a:t>essent</a:t>
            </a:r>
            <a:r>
              <a:rPr lang="fr-FR"/>
              <a:t> </a:t>
            </a:r>
            <a:r>
              <a:rPr lang="fr-FR" err="1"/>
              <a:t>idonei</a:t>
            </a:r>
            <a:r>
              <a:rPr lang="fr-FR"/>
              <a:t>, </a:t>
            </a:r>
            <a:r>
              <a:rPr lang="fr-FR" err="1"/>
              <a:t>iudicarent</a:t>
            </a:r>
            <a:r>
              <a:rPr lang="fr-FR"/>
              <a:t>. </a:t>
            </a:r>
            <a:r>
              <a:rPr lang="fr-FR" err="1"/>
              <a:t>Sunt</a:t>
            </a:r>
            <a:r>
              <a:rPr lang="fr-FR"/>
              <a:t> </a:t>
            </a:r>
            <a:r>
              <a:rPr lang="fr-FR" err="1"/>
              <a:t>igitur</a:t>
            </a:r>
            <a:r>
              <a:rPr lang="fr-FR"/>
              <a:t> </a:t>
            </a:r>
            <a:r>
              <a:rPr lang="fr-FR" err="1"/>
              <a:t>firmi</a:t>
            </a:r>
            <a:r>
              <a:rPr lang="fr-FR"/>
              <a:t> et stabiles et constantes </a:t>
            </a:r>
            <a:r>
              <a:rPr lang="fr-FR" err="1"/>
              <a:t>eligendi</a:t>
            </a:r>
            <a:r>
              <a:rPr lang="fr-FR"/>
              <a:t>; </a:t>
            </a:r>
            <a:r>
              <a:rPr lang="fr-FR" err="1"/>
              <a:t>cuius</a:t>
            </a:r>
            <a:r>
              <a:rPr lang="fr-FR"/>
              <a:t> generis est magna </a:t>
            </a:r>
            <a:r>
              <a:rPr lang="fr-FR" err="1"/>
              <a:t>penuria</a:t>
            </a:r>
            <a:r>
              <a:rPr lang="fr-FR"/>
              <a:t>. Et </a:t>
            </a:r>
            <a:r>
              <a:rPr lang="fr-FR" err="1"/>
              <a:t>iudicare</a:t>
            </a:r>
            <a:r>
              <a:rPr lang="fr-FR"/>
              <a:t> difficile est </a:t>
            </a:r>
            <a:r>
              <a:rPr lang="fr-FR" err="1"/>
              <a:t>sane</a:t>
            </a:r>
            <a:r>
              <a:rPr lang="fr-FR"/>
              <a:t> </a:t>
            </a:r>
            <a:r>
              <a:rPr lang="fr-FR" err="1"/>
              <a:t>nisi</a:t>
            </a:r>
            <a:r>
              <a:rPr lang="fr-FR"/>
              <a:t> </a:t>
            </a:r>
            <a:r>
              <a:rPr lang="fr-FR" err="1"/>
              <a:t>expertum</a:t>
            </a:r>
            <a:r>
              <a:rPr lang="fr-FR"/>
              <a:t>; </a:t>
            </a:r>
            <a:r>
              <a:rPr lang="fr-FR" err="1"/>
              <a:t>experiendum</a:t>
            </a:r>
            <a:r>
              <a:rPr lang="fr-FR"/>
              <a:t>.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23"/>
          </p:nvPr>
        </p:nvSpPr>
        <p:spPr>
          <a:xfrm>
            <a:off x="1416050" y="2033588"/>
            <a:ext cx="4533175" cy="403066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00" y="4161600"/>
            <a:ext cx="657225" cy="6572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00" y="3020400"/>
            <a:ext cx="657225" cy="657225"/>
          </a:xfrm>
          <a:prstGeom prst="rect">
            <a:avLst/>
          </a:prstGeom>
        </p:spPr>
      </p:pic>
      <p:sp>
        <p:nvSpPr>
          <p:cNvPr id="11" name="Espace réservé du texte 11"/>
          <p:cNvSpPr>
            <a:spLocks noGrp="1"/>
          </p:cNvSpPr>
          <p:nvPr>
            <p:ph type="body" sz="quarter" idx="24" hasCustomPrompt="1"/>
          </p:nvPr>
        </p:nvSpPr>
        <p:spPr>
          <a:xfrm>
            <a:off x="7430400" y="3017892"/>
            <a:ext cx="4288849" cy="65770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Nemo quaeso miretur, si post exsudatos labores itinerum longos.</a:t>
            </a:r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30400" y="4161600"/>
            <a:ext cx="4288849" cy="65770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500" b="0" kern="1500" baseline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Nemo quaeso miretur, si post exsudatos labores itinerum longos.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2958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4"/>
    </p:custDataLst>
    <p:extLst>
      <p:ext uri="{BB962C8B-B14F-4D97-AF65-F5344CB8AC3E}">
        <p14:creationId xmlns:p14="http://schemas.microsoft.com/office/powerpoint/2010/main" val="299460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01" r:id="rId3"/>
    <p:sldLayoutId id="2147483702" r:id="rId4"/>
    <p:sldLayoutId id="2147483778" r:id="rId5"/>
    <p:sldLayoutId id="2147483703" r:id="rId6"/>
    <p:sldLayoutId id="2147483777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3" indent="-228623" algn="l" defTabSz="9144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9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14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60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06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51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7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9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nginBozkurt/LidarObstacleDetec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onathan-hui.medium.com/understanding-feature-pyramid-networks-for-object-detection-fpn-45b227b9106c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Voxel-based approach for object detection in point clouds</a:t>
            </a:r>
            <a:endParaRPr lang="fr-FR" sz="360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INF592 –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internship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Duc-Thinh NGO</a:t>
            </a:r>
            <a:br>
              <a:rPr lang="fr-FR" dirty="0"/>
            </a:br>
            <a:r>
              <a:rPr lang="fr-FR" dirty="0"/>
              <a:t>Ecole Polytechnique</a:t>
            </a:r>
          </a:p>
          <a:p>
            <a:r>
              <a:rPr lang="fr-FR" dirty="0" err="1"/>
              <a:t>Supervised</a:t>
            </a:r>
            <a:r>
              <a:rPr lang="fr-FR" dirty="0"/>
              <a:t> by: Maxime KIRGO</a:t>
            </a:r>
            <a:br>
              <a:rPr lang="fr-FR" dirty="0"/>
            </a:br>
            <a:r>
              <a:rPr lang="fr-FR" dirty="0"/>
              <a:t>EDF R&amp;D/PERICLES/I2C</a:t>
            </a:r>
          </a:p>
          <a:p>
            <a:r>
              <a:rPr lang="fr-FR" dirty="0"/>
              <a:t>01/04/2021 - 31/08/2021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230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Point-based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sz="quarter" idx="22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Process raw point clouds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Local aggregation operators</a:t>
                </a:r>
              </a:p>
              <a:p>
                <a:r>
                  <a:rPr lang="en-US" dirty="0" err="1"/>
                  <a:t>Votenet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</m:t>
                    </m:r>
                  </m:oMath>
                </a14:m>
                <a:r>
                  <a:rPr lang="en-US" dirty="0"/>
                  <a:t> Points of Interest</a:t>
                </a:r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37" y="2143763"/>
            <a:ext cx="6118682" cy="276498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906537" y="5268291"/>
            <a:ext cx="66804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Votenet</a:t>
            </a:r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framework.</a:t>
            </a:r>
          </a:p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Charles R Qi, Or Litany,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Kaiming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He, et al. “Deep Hough Voting for 3D Object Detection in Point Clouds”. In: Proceedings of the IEEE International Conference on Computer Vision. 2019.</a:t>
            </a:r>
          </a:p>
        </p:txBody>
      </p:sp>
    </p:spTree>
    <p:extLst>
      <p:ext uri="{BB962C8B-B14F-4D97-AF65-F5344CB8AC3E}">
        <p14:creationId xmlns:p14="http://schemas.microsoft.com/office/powerpoint/2010/main" val="255609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Voxel-based approaches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Embed points into a voxel grid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Local aggregation operators:</a:t>
            </a:r>
          </a:p>
          <a:p>
            <a:pPr lvl="1">
              <a:buClr>
                <a:srgbClr val="1050A3"/>
              </a:buClr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Submanifold</a:t>
            </a: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Sparse Convolution</a:t>
            </a:r>
          </a:p>
          <a:p>
            <a:pPr lvl="1">
              <a:buClr>
                <a:srgbClr val="1050A3"/>
              </a:buClr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Implementations: </a:t>
            </a:r>
            <a:r>
              <a:rPr lang="en-US" sz="14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MinkowskiEngine</a:t>
            </a: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Spconv</a:t>
            </a: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(SECOND)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6441541" y="2458726"/>
            <a:ext cx="5145408" cy="2036724"/>
            <a:chOff x="6945924" y="2524125"/>
            <a:chExt cx="4572000" cy="180975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5924" y="2524125"/>
              <a:ext cx="2286000" cy="180975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924" y="2524125"/>
              <a:ext cx="2286000" cy="1809750"/>
            </a:xfrm>
            <a:prstGeom prst="rect">
              <a:avLst/>
            </a:prstGeom>
          </p:spPr>
        </p:pic>
      </p:grpSp>
      <p:sp>
        <p:nvSpPr>
          <p:cNvPr id="9" name="ZoneTexte 8"/>
          <p:cNvSpPr txBox="1"/>
          <p:nvPr/>
        </p:nvSpPr>
        <p:spPr>
          <a:xfrm>
            <a:off x="6441541" y="4819376"/>
            <a:ext cx="5045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convolution (Left) compared with Sparse convolution (Right) on sparse data.</a:t>
            </a:r>
          </a:p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Benjamin Graham and Laurens van der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“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Submanifold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Sparse Convolutional Networks”. In: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abs/1706.01307 (2017).</a:t>
            </a:r>
          </a:p>
        </p:txBody>
      </p:sp>
    </p:spTree>
    <p:extLst>
      <p:ext uri="{BB962C8B-B14F-4D97-AF65-F5344CB8AC3E}">
        <p14:creationId xmlns:p14="http://schemas.microsoft.com/office/powerpoint/2010/main" val="227586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Voxel-based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sz="quarter" idx="22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Embed points into a voxel grid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Local aggregation operators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GSDN:</a:t>
                </a:r>
              </a:p>
              <a:p>
                <a:pPr lvl="1">
                  <a:buClr>
                    <a:srgbClr val="1050A3"/>
                  </a:buClr>
                </a:pPr>
                <a:r>
                  <a:rPr lang="en-US" sz="1400" kern="1500" dirty="0">
                    <a:solidFill>
                      <a:srgbClr val="7373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Generate/Prune voxels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</m:t>
                    </m:r>
                  </m:oMath>
                </a14:m>
                <a:r>
                  <a:rPr lang="en-US" sz="1400" kern="1500" dirty="0">
                    <a:solidFill>
                      <a:srgbClr val="7373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Voxels of Interest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5769039" y="5458559"/>
            <a:ext cx="5756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GSDN architecture with its generate-prune module (</a:t>
            </a:r>
            <a:r>
              <a:rPr lang="en-US" sz="1100" b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</a:t>
            </a:r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JunYoung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Gwak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Christopher B Choy, and Silvio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Savarese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“Generative Sparse Detection Networks for 3D Single-shot Object Detection”. In: European conference on computer vision. 2020.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5769039" y="1722171"/>
            <a:ext cx="5756031" cy="3733984"/>
            <a:chOff x="6138316" y="1085392"/>
            <a:chExt cx="5756031" cy="3733984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316" y="1085392"/>
              <a:ext cx="5756031" cy="2680232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316" y="3748326"/>
              <a:ext cx="5386754" cy="1071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346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4294967295"/>
          </p:nvPr>
        </p:nvSpPr>
        <p:spPr>
          <a:xfrm>
            <a:off x="1025100" y="1290638"/>
            <a:ext cx="4008863" cy="82867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Point-based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4294967295"/>
          </p:nvPr>
        </p:nvSpPr>
        <p:spPr>
          <a:xfrm>
            <a:off x="1025100" y="2119313"/>
            <a:ext cx="4008863" cy="3686175"/>
          </a:xfrm>
        </p:spPr>
        <p:txBody>
          <a:bodyPr/>
          <a:lstStyle/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raw point clouds</a:t>
            </a:r>
          </a:p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Pointnet</a:t>
            </a: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5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Pointnet</a:t>
            </a: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Votenet</a:t>
            </a:r>
            <a:endParaRPr lang="en-US" sz="1500" kern="1500" dirty="0">
              <a:solidFill>
                <a:srgbClr val="7373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4294967295"/>
          </p:nvPr>
        </p:nvSpPr>
        <p:spPr>
          <a:xfrm>
            <a:off x="6917473" y="1290638"/>
            <a:ext cx="3636227" cy="82867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Voxel-based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4294967295"/>
          </p:nvPr>
        </p:nvSpPr>
        <p:spPr>
          <a:xfrm>
            <a:off x="6917473" y="2124075"/>
            <a:ext cx="3636227" cy="3686175"/>
          </a:xfrm>
        </p:spPr>
        <p:txBody>
          <a:bodyPr/>
          <a:lstStyle/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voxel grids</a:t>
            </a:r>
          </a:p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convolution</a:t>
            </a:r>
          </a:p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GSDN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7" y="3249380"/>
            <a:ext cx="5006548" cy="22624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18" y="3249380"/>
            <a:ext cx="5384736" cy="25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Fusion-based approaches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>
          <a:xfrm>
            <a:off x="0" y="2134800"/>
            <a:ext cx="5769039" cy="290872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Process both raw point clouds and </a:t>
            </a:r>
            <a:r>
              <a:rPr lang="en-US" dirty="0" err="1"/>
              <a:t>voxelized</a:t>
            </a:r>
            <a:r>
              <a:rPr lang="en-US" dirty="0"/>
              <a:t>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PV-RCNN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165300" y="5043527"/>
            <a:ext cx="63597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PV-RCNN pipeline.</a:t>
            </a:r>
          </a:p>
          <a:p>
            <a:pPr algn="just"/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Shaoshuai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Shi,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Chaoxu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Guo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 Jiang, et al. “PV-RCNN: Point-Voxel Feature Set Abstraction for 3D Object Detection”. In: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abs/1912.13192 (2019).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01" y="2558795"/>
            <a:ext cx="6359769" cy="22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2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sz="2400" dirty="0"/>
              <a:t>Plan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2"/>
          </p:nvPr>
        </p:nvSpPr>
        <p:spPr>
          <a:xfrm>
            <a:off x="0" y="1017037"/>
            <a:ext cx="11586949" cy="4554138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Data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processing</a:t>
            </a:r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649532" y="2246255"/>
            <a:ext cx="10892936" cy="3063310"/>
            <a:chOff x="618392" y="2372598"/>
            <a:chExt cx="10892936" cy="3063310"/>
          </a:xfrm>
        </p:grpSpPr>
        <p:pic>
          <p:nvPicPr>
            <p:cNvPr id="7" name="Espace réservé du contenu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92" y="2372598"/>
              <a:ext cx="5131044" cy="306331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284" y="2372598"/>
              <a:ext cx="5131044" cy="3063310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649532" y="5474393"/>
            <a:ext cx="10892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n-US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Chaufferie</a:t>
            </a:r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point cloud segmented (</a:t>
            </a:r>
            <a:r>
              <a:rPr lang="en-US" sz="1100" b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RGB colors (</a:t>
            </a:r>
            <a:r>
              <a:rPr lang="en-US" sz="1100" b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2553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Data analysis and processing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4294967295"/>
          </p:nvPr>
        </p:nvSpPr>
        <p:spPr>
          <a:xfrm>
            <a:off x="1025100" y="1290638"/>
            <a:ext cx="4008863" cy="82867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Outdoor scenes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4294967295"/>
          </p:nvPr>
        </p:nvSpPr>
        <p:spPr>
          <a:xfrm>
            <a:off x="1025100" y="2119313"/>
            <a:ext cx="4008863" cy="3686175"/>
          </a:xfrm>
        </p:spPr>
        <p:txBody>
          <a:bodyPr/>
          <a:lstStyle/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large scale: (KITTI)</a:t>
            </a:r>
          </a:p>
          <a:p>
            <a:pPr lvl="1">
              <a:buClr>
                <a:srgbClr val="1050A3"/>
              </a:buClr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X-axis: [0, 70.4]m</a:t>
            </a:r>
          </a:p>
          <a:p>
            <a:pPr lvl="1">
              <a:buClr>
                <a:srgbClr val="1050A3"/>
              </a:buClr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Y-axis: [-40, 40]m</a:t>
            </a:r>
          </a:p>
          <a:p>
            <a:pPr lvl="1">
              <a:buClr>
                <a:srgbClr val="1050A3"/>
              </a:buClr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Z-axis: [-3, 1]m</a:t>
            </a:r>
          </a:p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are sparsely distributed</a:t>
            </a:r>
          </a:p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PV-RCNN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4294967295"/>
          </p:nvPr>
        </p:nvSpPr>
        <p:spPr>
          <a:xfrm>
            <a:off x="6917473" y="1290638"/>
            <a:ext cx="3636227" cy="82867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Indoor scenes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4294967295"/>
          </p:nvPr>
        </p:nvSpPr>
        <p:spPr>
          <a:xfrm>
            <a:off x="6917472" y="2124075"/>
            <a:ext cx="4512528" cy="3686175"/>
          </a:xfrm>
        </p:spPr>
        <p:txBody>
          <a:bodyPr/>
          <a:lstStyle/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smaller scale:</a:t>
            </a:r>
          </a:p>
          <a:p>
            <a:pPr marL="457246" lvl="1" indent="0">
              <a:buClr>
                <a:srgbClr val="1050A3"/>
              </a:buClr>
              <a:buNone/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range: [0.5, 5]m (Sun-RGBD)</a:t>
            </a:r>
          </a:p>
          <a:p>
            <a:pPr lvl="1">
              <a:buClr>
                <a:srgbClr val="1050A3"/>
              </a:buClr>
              <a:buFont typeface="Wingdings" panose="05000000000000000000" pitchFamily="2" charset="2"/>
              <a:buChar char="Ø"/>
            </a:pPr>
            <a:endParaRPr lang="en-US" sz="1100" kern="1500" dirty="0">
              <a:solidFill>
                <a:srgbClr val="7373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1050A3"/>
              </a:buClr>
              <a:buFont typeface="Wingdings" panose="05000000000000000000" pitchFamily="2" charset="2"/>
              <a:buChar char="Ø"/>
            </a:pPr>
            <a:endParaRPr lang="en-US" sz="1100" kern="1500" dirty="0">
              <a:solidFill>
                <a:srgbClr val="7373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variety of objects in a small scene (room)</a:t>
            </a:r>
          </a:p>
          <a:p>
            <a:pPr>
              <a:buClr>
                <a:srgbClr val="1050A3"/>
              </a:buClr>
              <a:buFont typeface="Wingdings" panose="05000000000000000000" pitchFamily="2" charset="2"/>
              <a:buChar char="Ø"/>
            </a:pP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GSDN</a:t>
            </a:r>
          </a:p>
        </p:txBody>
      </p:sp>
    </p:spTree>
    <p:extLst>
      <p:ext uri="{BB962C8B-B14F-4D97-AF65-F5344CB8AC3E}">
        <p14:creationId xmlns:p14="http://schemas.microsoft.com/office/powerpoint/2010/main" val="358798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Data analysis and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sz="quarter" idx="22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Large scale: [32, 32, 10]m (maximal size on </a:t>
                </a:r>
                <a:r>
                  <a:rPr lang="en-US" dirty="0" err="1"/>
                  <a:t>x,y,z</a:t>
                </a:r>
                <a:r>
                  <a:rPr lang="en-US" dirty="0"/>
                  <a:t>-axes)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Still high object distribution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Very small objects (valves, technical boxes)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Objects not necessarily placed on the 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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Tiling and processing scenes as in indoor datasets</a:t>
                </a:r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texte 4"/>
          <p:cNvSpPr>
            <a:spLocks noGrp="1"/>
          </p:cNvSpPr>
          <p:nvPr>
            <p:ph type="body" idx="4294967295"/>
          </p:nvPr>
        </p:nvSpPr>
        <p:spPr>
          <a:xfrm>
            <a:off x="1025100" y="1290638"/>
            <a:ext cx="4008863" cy="82867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Chaufferie</a:t>
            </a:r>
            <a:r>
              <a:rPr lang="en-US" sz="2000" b="1" dirty="0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78758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sz="2400" dirty="0"/>
              <a:t>Plan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2"/>
          </p:nvPr>
        </p:nvSpPr>
        <p:spPr>
          <a:xfrm>
            <a:off x="0" y="1017037"/>
            <a:ext cx="11586949" cy="4554138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Data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processing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66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PV-RCNN and variants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1050A3"/>
                </a:solidFill>
              </a:rPr>
              <a:t>Problem 1:</a:t>
            </a:r>
            <a:r>
              <a:rPr lang="en-US" dirty="0"/>
              <a:t> Resolution of feature maps </a:t>
            </a:r>
            <a:r>
              <a:rPr lang="en-US" dirty="0">
                <a:sym typeface="Wingdings" panose="05000000000000000000" pitchFamily="2" charset="2"/>
              </a:rPr>
              <a:t> </a:t>
            </a:r>
            <a:r>
              <a:rPr lang="en-US" dirty="0" err="1">
                <a:sym typeface="Wingdings" panose="05000000000000000000" pitchFamily="2" charset="2"/>
              </a:rPr>
              <a:t>U</a:t>
            </a:r>
            <a:r>
              <a:rPr lang="en-US" dirty="0" err="1"/>
              <a:t>psample</a:t>
            </a:r>
            <a:r>
              <a:rPr lang="en-US" dirty="0"/>
              <a:t> the final feature maps</a:t>
            </a:r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739" y="2684953"/>
            <a:ext cx="6734110" cy="28304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191919" y="5584717"/>
            <a:ext cx="180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Backbone of </a:t>
            </a:r>
            <a:r>
              <a:rPr lang="en-US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Voxelnet</a:t>
            </a:r>
            <a:endParaRPr lang="en-US" sz="1100" kern="1500" dirty="0">
              <a:solidFill>
                <a:srgbClr val="7373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32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7" y="1543883"/>
            <a:ext cx="5715000" cy="33623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56287" y="5133484"/>
            <a:ext cx="5732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Object detection on KITTI Dataset.</a:t>
            </a:r>
          </a:p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fr-FR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enginBozkurt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fr-FR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LidarObstacleDetection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 Lidar Obstacle </a:t>
            </a:r>
            <a:r>
              <a:rPr lang="fr-FR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Detection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(github.com)</a:t>
            </a:r>
            <a:endParaRPr lang="en-US" sz="1100" kern="1500" dirty="0">
              <a:solidFill>
                <a:srgbClr val="7373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 r="12698" b="-1"/>
          <a:stretch/>
        </p:blipFill>
        <p:spPr>
          <a:xfrm>
            <a:off x="6071287" y="1536923"/>
            <a:ext cx="5732585" cy="336928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071286" y="5188662"/>
            <a:ext cx="5732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 cloud of a boiler room (</a:t>
            </a:r>
            <a:r>
              <a:rPr lang="fr-FR" sz="1100" b="1" kern="1500" dirty="0">
                <a:solidFill>
                  <a:srgbClr val="1050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EDF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 kern="1500" dirty="0">
              <a:solidFill>
                <a:srgbClr val="7373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653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PV-RCNN and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sz="quarter" idx="2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1050A3"/>
                    </a:solidFill>
                  </a:rPr>
                  <a:t>Problem 1:</a:t>
                </a:r>
                <a:r>
                  <a:rPr lang="en-US" b="1" dirty="0"/>
                  <a:t> </a:t>
                </a:r>
                <a:r>
                  <a:rPr lang="en-US" dirty="0"/>
                  <a:t>Resolution of feature maps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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Upsample</a:t>
                </a:r>
                <a:r>
                  <a:rPr lang="en-US" dirty="0"/>
                  <a:t> the final feature maps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Results on Sun-RGBD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1572"/>
              </p:ext>
            </p:extLst>
          </p:nvPr>
        </p:nvGraphicFramePr>
        <p:xfrm>
          <a:off x="1089616" y="3197364"/>
          <a:ext cx="10497333" cy="24384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19251">
                  <a:extLst>
                    <a:ext uri="{9D8B030D-6E8A-4147-A177-3AD203B41FA5}">
                      <a16:colId xmlns:a16="http://schemas.microsoft.com/office/drawing/2014/main" val="1054622403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648756688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2718132684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670603516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294382644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2068442175"/>
                    </a:ext>
                  </a:extLst>
                </a:gridCol>
                <a:gridCol w="700725">
                  <a:extLst>
                    <a:ext uri="{9D8B030D-6E8A-4147-A177-3AD203B41FA5}">
                      <a16:colId xmlns:a16="http://schemas.microsoft.com/office/drawing/2014/main" val="2976803767"/>
                    </a:ext>
                  </a:extLst>
                </a:gridCol>
                <a:gridCol w="969705">
                  <a:extLst>
                    <a:ext uri="{9D8B030D-6E8A-4147-A177-3AD203B41FA5}">
                      <a16:colId xmlns:a16="http://schemas.microsoft.com/office/drawing/2014/main" val="2042465815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356661827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1480475861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468861882"/>
                    </a:ext>
                  </a:extLst>
                </a:gridCol>
                <a:gridCol w="525932">
                  <a:extLst>
                    <a:ext uri="{9D8B030D-6E8A-4147-A177-3AD203B41FA5}">
                      <a16:colId xmlns:a16="http://schemas.microsoft.com/office/drawing/2014/main" val="1549409050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Bathtub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Bookshelf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Dresser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Nightstand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Toilet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31349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GroupFree3D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6942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Votenet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68179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DSS (use RGB)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76532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</a:t>
                      </a:r>
                      <a:r>
                        <a:rPr lang="en-US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PV-RCNN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10205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PV-RCNN</a:t>
                      </a:r>
                      <a:r>
                        <a:rPr lang="en-US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Voxelnet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39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196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PV-RCNN and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sz="quarter" idx="2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1050A3"/>
                    </a:solidFill>
                  </a:rPr>
                  <a:t>Problem 2: </a:t>
                </a:r>
                <a:r>
                  <a:rPr lang="en-US" dirty="0"/>
                  <a:t>Objects are not placed on the ground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</m:t>
                    </m:r>
                  </m:oMath>
                </a14:m>
                <a:r>
                  <a:rPr lang="en-US" dirty="0"/>
                  <a:t> get rid of BEV anchors, adopt 3D anchors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Adopt U-net architecture since it provides a feature map with higher resolution.</a:t>
                </a:r>
              </a:p>
              <a:p>
                <a:r>
                  <a:rPr lang="en-US" dirty="0"/>
                  <a:t>Add in a dense residual block (dense convolution on dense tensors)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</m:t>
                    </m:r>
                  </m:oMath>
                </a14:m>
                <a:r>
                  <a:rPr lang="en-US" dirty="0"/>
                  <a:t> Generate Voxels of Interest</a:t>
                </a:r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123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  <a:p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PV-RCNN and variants</a:t>
            </a:r>
          </a:p>
          <a:p>
            <a:endParaRPr lang="en-US" dirty="0"/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880" y="1899419"/>
            <a:ext cx="5829828" cy="371823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181880" y="5677475"/>
            <a:ext cx="60668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backbone. In PV-RCNN U-net Dense, a dense (convolution) residual block is placed before the generation of </a:t>
            </a:r>
            <a:r>
              <a:rPr lang="en-US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RoIs</a:t>
            </a:r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04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  <a:p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PV-RCNN and variants</a:t>
            </a:r>
          </a:p>
          <a:p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Results on Sun-RGBD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30224"/>
              </p:ext>
            </p:extLst>
          </p:nvPr>
        </p:nvGraphicFramePr>
        <p:xfrm>
          <a:off x="1089616" y="2946563"/>
          <a:ext cx="10497333" cy="24384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19251">
                  <a:extLst>
                    <a:ext uri="{9D8B030D-6E8A-4147-A177-3AD203B41FA5}">
                      <a16:colId xmlns:a16="http://schemas.microsoft.com/office/drawing/2014/main" val="1054622403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648756688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2718132684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670603516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294382644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2068442175"/>
                    </a:ext>
                  </a:extLst>
                </a:gridCol>
                <a:gridCol w="700725">
                  <a:extLst>
                    <a:ext uri="{9D8B030D-6E8A-4147-A177-3AD203B41FA5}">
                      <a16:colId xmlns:a16="http://schemas.microsoft.com/office/drawing/2014/main" val="2976803767"/>
                    </a:ext>
                  </a:extLst>
                </a:gridCol>
                <a:gridCol w="969705">
                  <a:extLst>
                    <a:ext uri="{9D8B030D-6E8A-4147-A177-3AD203B41FA5}">
                      <a16:colId xmlns:a16="http://schemas.microsoft.com/office/drawing/2014/main" val="2042465815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356661827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1480475861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468861882"/>
                    </a:ext>
                  </a:extLst>
                </a:gridCol>
                <a:gridCol w="525932">
                  <a:extLst>
                    <a:ext uri="{9D8B030D-6E8A-4147-A177-3AD203B41FA5}">
                      <a16:colId xmlns:a16="http://schemas.microsoft.com/office/drawing/2014/main" val="1549409050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Bathtub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Bookshelf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Dresser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Nightstand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Toilet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31349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GroupFree3D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21126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Votenet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85448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DSS (use RGB)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728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PV-RCNN U-net Sparse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10205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PV-RCNN</a:t>
                      </a:r>
                      <a:r>
                        <a:rPr lang="en-US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U-net Dense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39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41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  <a:p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PV-RCNN and variants</a:t>
            </a:r>
          </a:p>
          <a:p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Results on </a:t>
            </a:r>
            <a:r>
              <a:rPr lang="en-US" dirty="0" err="1"/>
              <a:t>Chaufferie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3975168" y="4569250"/>
            <a:ext cx="4243251" cy="1658750"/>
            <a:chOff x="3827962" y="3445570"/>
            <a:chExt cx="4243251" cy="165875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5" t="1" r="19002" b="-4804"/>
            <a:stretch/>
          </p:blipFill>
          <p:spPr>
            <a:xfrm>
              <a:off x="6183630" y="3445570"/>
              <a:ext cx="1887583" cy="165875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1" t="-1670" r="12218" b="414"/>
            <a:stretch/>
          </p:blipFill>
          <p:spPr>
            <a:xfrm>
              <a:off x="3827962" y="3445570"/>
              <a:ext cx="1867988" cy="1597957"/>
            </a:xfrm>
            <a:prstGeom prst="rect">
              <a:avLst/>
            </a:prstGeom>
          </p:spPr>
        </p:pic>
      </p:grp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263080"/>
              </p:ext>
            </p:extLst>
          </p:nvPr>
        </p:nvGraphicFramePr>
        <p:xfrm>
          <a:off x="1686717" y="2790266"/>
          <a:ext cx="8820154" cy="1483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85926">
                  <a:extLst>
                    <a:ext uri="{9D8B030D-6E8A-4147-A177-3AD203B41FA5}">
                      <a16:colId xmlns:a16="http://schemas.microsoft.com/office/drawing/2014/main" val="1584702225"/>
                    </a:ext>
                  </a:extLst>
                </a:gridCol>
                <a:gridCol w="1189038">
                  <a:extLst>
                    <a:ext uri="{9D8B030D-6E8A-4147-A177-3AD203B41FA5}">
                      <a16:colId xmlns:a16="http://schemas.microsoft.com/office/drawing/2014/main" val="181811202"/>
                    </a:ext>
                  </a:extLst>
                </a:gridCol>
                <a:gridCol w="1189038">
                  <a:extLst>
                    <a:ext uri="{9D8B030D-6E8A-4147-A177-3AD203B41FA5}">
                      <a16:colId xmlns:a16="http://schemas.microsoft.com/office/drawing/2014/main" val="830442234"/>
                    </a:ext>
                  </a:extLst>
                </a:gridCol>
                <a:gridCol w="1189038">
                  <a:extLst>
                    <a:ext uri="{9D8B030D-6E8A-4147-A177-3AD203B41FA5}">
                      <a16:colId xmlns:a16="http://schemas.microsoft.com/office/drawing/2014/main" val="2272024553"/>
                    </a:ext>
                  </a:extLst>
                </a:gridCol>
                <a:gridCol w="1189038">
                  <a:extLst>
                    <a:ext uri="{9D8B030D-6E8A-4147-A177-3AD203B41FA5}">
                      <a16:colId xmlns:a16="http://schemas.microsoft.com/office/drawing/2014/main" val="3356846274"/>
                    </a:ext>
                  </a:extLst>
                </a:gridCol>
                <a:gridCol w="1189038">
                  <a:extLst>
                    <a:ext uri="{9D8B030D-6E8A-4147-A177-3AD203B41FA5}">
                      <a16:colId xmlns:a16="http://schemas.microsoft.com/office/drawing/2014/main" val="831741055"/>
                    </a:ext>
                  </a:extLst>
                </a:gridCol>
                <a:gridCol w="1189038">
                  <a:extLst>
                    <a:ext uri="{9D8B030D-6E8A-4147-A177-3AD203B41FA5}">
                      <a16:colId xmlns:a16="http://schemas.microsoft.com/office/drawing/2014/main" val="87769735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sz="105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en-US" sz="105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Round valves</a:t>
                      </a:r>
                      <a:endParaRPr lang="en-US" sz="105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Ball valves</a:t>
                      </a:r>
                      <a:endParaRPr lang="en-US" sz="105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valves</a:t>
                      </a:r>
                      <a:endParaRPr lang="en-US" sz="105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606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91" rtl="0" eaLnBrk="1" latinLnBrk="0" hangingPunct="1"/>
                      <a:r>
                        <a:rPr lang="en-US" sz="105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AP@0.10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91" rtl="0" eaLnBrk="1" latinLnBrk="0" hangingPunct="1"/>
                      <a:r>
                        <a:rPr lang="en-US" sz="105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AP@0.25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91" rtl="0" eaLnBrk="1" latinLnBrk="0" hangingPunct="1"/>
                      <a:r>
                        <a:rPr lang="en-US" sz="105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AP@0.10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91" rtl="0" eaLnBrk="1" latinLnBrk="0" hangingPunct="1"/>
                      <a:r>
                        <a:rPr lang="en-US" sz="105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AP@0.25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91" rtl="0" eaLnBrk="1" latinLnBrk="0" hangingPunct="1"/>
                      <a:r>
                        <a:rPr lang="en-US" sz="105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AP@0.10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91" rtl="0" eaLnBrk="1" latinLnBrk="0" hangingPunct="1"/>
                      <a:r>
                        <a:rPr lang="en-US" sz="105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AP@0.25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27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</a:t>
                      </a:r>
                      <a:r>
                        <a:rPr lang="en-US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PV-RCNN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848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PV-RCNN U-net Dense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869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810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  <a:p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Implementation of GSDN</a:t>
            </a:r>
          </a:p>
        </p:txBody>
      </p:sp>
      <p:pic>
        <p:nvPicPr>
          <p:cNvPr id="10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03" y="2731257"/>
            <a:ext cx="5519355" cy="25700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77" y="1255800"/>
            <a:ext cx="3375540" cy="395440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242877" y="5419019"/>
            <a:ext cx="41021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FPN down to stride 32.</a:t>
            </a:r>
          </a:p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fr-FR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Understanding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fr-FR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Feature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fr-FR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Pyramid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Networks for </a:t>
            </a:r>
            <a:r>
              <a:rPr lang="fr-FR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object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fr-FR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detection</a:t>
            </a:r>
            <a:r>
              <a:rPr lang="fr-FR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(FPN) | by Jonathan Hui | Medium</a:t>
            </a:r>
            <a:endParaRPr lang="en-US" sz="1100" kern="1500" dirty="0">
              <a:solidFill>
                <a:srgbClr val="7373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22928" y="5301284"/>
            <a:ext cx="4415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GSDN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74057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  <a:p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Implementation of GSDN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Results on Sun-RGBD</a:t>
            </a:r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81738"/>
              </p:ext>
            </p:extLst>
          </p:nvPr>
        </p:nvGraphicFramePr>
        <p:xfrm>
          <a:off x="1089616" y="2723993"/>
          <a:ext cx="10497333" cy="28448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19251">
                  <a:extLst>
                    <a:ext uri="{9D8B030D-6E8A-4147-A177-3AD203B41FA5}">
                      <a16:colId xmlns:a16="http://schemas.microsoft.com/office/drawing/2014/main" val="1054622403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648756688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2718132684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670603516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294382644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2068442175"/>
                    </a:ext>
                  </a:extLst>
                </a:gridCol>
                <a:gridCol w="700725">
                  <a:extLst>
                    <a:ext uri="{9D8B030D-6E8A-4147-A177-3AD203B41FA5}">
                      <a16:colId xmlns:a16="http://schemas.microsoft.com/office/drawing/2014/main" val="2976803767"/>
                    </a:ext>
                  </a:extLst>
                </a:gridCol>
                <a:gridCol w="969705">
                  <a:extLst>
                    <a:ext uri="{9D8B030D-6E8A-4147-A177-3AD203B41FA5}">
                      <a16:colId xmlns:a16="http://schemas.microsoft.com/office/drawing/2014/main" val="2042465815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356661827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1480475861"/>
                    </a:ext>
                  </a:extLst>
                </a:gridCol>
                <a:gridCol w="835215">
                  <a:extLst>
                    <a:ext uri="{9D8B030D-6E8A-4147-A177-3AD203B41FA5}">
                      <a16:colId xmlns:a16="http://schemas.microsoft.com/office/drawing/2014/main" val="3468861882"/>
                    </a:ext>
                  </a:extLst>
                </a:gridCol>
                <a:gridCol w="525932">
                  <a:extLst>
                    <a:ext uri="{9D8B030D-6E8A-4147-A177-3AD203B41FA5}">
                      <a16:colId xmlns:a16="http://schemas.microsoft.com/office/drawing/2014/main" val="1549409050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Bathtub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Bookshelf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Dresser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Nightstand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Toilet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31349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GroupFree3D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44475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Votenet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97583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DSS (use RGB)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4498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PV-RCNN U-net Sparse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10205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PV-RCNN</a:t>
                      </a:r>
                      <a:r>
                        <a:rPr lang="en-US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U-net Dense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39077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GSDN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48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53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sz="2400" dirty="0"/>
              <a:t>Plan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2"/>
          </p:nvPr>
        </p:nvSpPr>
        <p:spPr>
          <a:xfrm>
            <a:off x="0" y="1017037"/>
            <a:ext cx="11586949" cy="4554138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Data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processing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Qualitative </a:t>
            </a:r>
            <a:r>
              <a:rPr lang="fr-FR" dirty="0" err="1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0388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Qualitative results of PV-RCNN U-net Dense on Sun-RGBD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7" t="582" r="22633" b="18"/>
          <a:stretch/>
        </p:blipFill>
        <p:spPr>
          <a:xfrm>
            <a:off x="1850437" y="1623505"/>
            <a:ext cx="4369388" cy="43854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2" t="-4026" r="24124" b="-1"/>
          <a:stretch/>
        </p:blipFill>
        <p:spPr>
          <a:xfrm>
            <a:off x="6267274" y="1447799"/>
            <a:ext cx="4370166" cy="456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0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Comparison between PV-RCNN U-net Dense </a:t>
            </a:r>
            <a:r>
              <a:rPr lang="en-US" b="1" dirty="0"/>
              <a:t>(Left)</a:t>
            </a:r>
            <a:r>
              <a:rPr lang="en-US" dirty="0"/>
              <a:t> and Sparse (</a:t>
            </a:r>
            <a:r>
              <a:rPr lang="en-US" b="1" dirty="0"/>
              <a:t>Right</a:t>
            </a:r>
            <a:r>
              <a:rPr lang="en-US" dirty="0"/>
              <a:t>) on an example of </a:t>
            </a:r>
            <a:r>
              <a:rPr lang="en-US" i="1" dirty="0" err="1"/>
              <a:t>bathtube</a:t>
            </a:r>
            <a:r>
              <a:rPr lang="en-US" i="1" dirty="0"/>
              <a:t> </a:t>
            </a:r>
            <a:r>
              <a:rPr lang="en-US" dirty="0"/>
              <a:t>class</a:t>
            </a:r>
            <a:endParaRPr lang="en-US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1702156" y="1704708"/>
            <a:ext cx="8789275" cy="4065398"/>
            <a:chOff x="1601908" y="1638033"/>
            <a:chExt cx="8789275" cy="4065398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3" t="101" r="17992" b="-182"/>
            <a:stretch/>
          </p:blipFill>
          <p:spPr>
            <a:xfrm>
              <a:off x="1601908" y="1676133"/>
              <a:ext cx="4338637" cy="402729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47" t="-811" r="22798"/>
            <a:stretch/>
          </p:blipFill>
          <p:spPr>
            <a:xfrm>
              <a:off x="6030119" y="1638033"/>
              <a:ext cx="4361064" cy="4065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36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sz="2400" dirty="0"/>
              <a:t>Plan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2"/>
          </p:nvPr>
        </p:nvSpPr>
        <p:spPr>
          <a:xfrm>
            <a:off x="0" y="1017037"/>
            <a:ext cx="11586949" cy="4554138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Data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processing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Qualitative </a:t>
            </a:r>
            <a:r>
              <a:rPr lang="fr-FR" dirty="0" err="1"/>
              <a:t>results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Qualitative </a:t>
            </a:r>
            <a:r>
              <a:rPr lang="fr-FR" dirty="0" err="1"/>
              <a:t>results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1732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Comparison between PV-RCNN U-net Dense </a:t>
            </a:r>
            <a:r>
              <a:rPr lang="en-US" b="1" dirty="0"/>
              <a:t>(Left)</a:t>
            </a:r>
            <a:r>
              <a:rPr lang="en-US" dirty="0"/>
              <a:t> and GSDN (</a:t>
            </a:r>
            <a:r>
              <a:rPr lang="en-US" b="1" dirty="0"/>
              <a:t>Right</a:t>
            </a:r>
            <a:r>
              <a:rPr lang="en-US" dirty="0"/>
              <a:t>) on Sun-RGBD.</a:t>
            </a:r>
            <a:br>
              <a:rPr lang="en-US" dirty="0"/>
            </a:br>
            <a:r>
              <a:rPr lang="en-US" dirty="0"/>
              <a:t>GSDN does not require to crop the scene to fit it in a 3D grid</a:t>
            </a:r>
          </a:p>
          <a:p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850438" y="1934355"/>
            <a:ext cx="8926420" cy="4074571"/>
            <a:chOff x="1850437" y="1623505"/>
            <a:chExt cx="9607421" cy="438542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7" t="582" r="22633" b="18"/>
            <a:stretch/>
          </p:blipFill>
          <p:spPr>
            <a:xfrm>
              <a:off x="1850437" y="1623505"/>
              <a:ext cx="4369388" cy="4385422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4" t="-88" r="21617"/>
            <a:stretch/>
          </p:blipFill>
          <p:spPr>
            <a:xfrm>
              <a:off x="6653531" y="1623505"/>
              <a:ext cx="4804327" cy="4385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8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PV-RCNN U-net Dense on </a:t>
            </a:r>
            <a:r>
              <a:rPr lang="en-US" dirty="0" err="1"/>
              <a:t>Chaufferie</a:t>
            </a:r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1510506" y="1780908"/>
            <a:ext cx="9172575" cy="4010025"/>
            <a:chOff x="1066800" y="1580184"/>
            <a:chExt cx="9172575" cy="401002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1" t="1955" r="27652" b="22207"/>
            <a:stretch/>
          </p:blipFill>
          <p:spPr>
            <a:xfrm>
              <a:off x="5724525" y="1585779"/>
              <a:ext cx="4514850" cy="3990975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33" t="14471" r="26491" b="8996"/>
            <a:stretch/>
          </p:blipFill>
          <p:spPr>
            <a:xfrm>
              <a:off x="1066800" y="1580184"/>
              <a:ext cx="4533900" cy="401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331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PV-RCNN U-net Dense on </a:t>
            </a:r>
            <a:r>
              <a:rPr lang="en-US" dirty="0" err="1"/>
              <a:t>Chaufferie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1164488" y="1961715"/>
            <a:ext cx="9864612" cy="3878357"/>
            <a:chOff x="1258094" y="1780908"/>
            <a:chExt cx="9864612" cy="387835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53" t="21715" r="28740" b="4367"/>
            <a:stretch/>
          </p:blipFill>
          <p:spPr>
            <a:xfrm>
              <a:off x="1258094" y="1781042"/>
              <a:ext cx="4838700" cy="386883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9" t="25181" r="24881"/>
            <a:stretch/>
          </p:blipFill>
          <p:spPr>
            <a:xfrm>
              <a:off x="6255431" y="1780908"/>
              <a:ext cx="4867275" cy="3878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70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sz="2400" dirty="0"/>
              <a:t>Plan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2"/>
          </p:nvPr>
        </p:nvSpPr>
        <p:spPr>
          <a:xfrm>
            <a:off x="0" y="1017037"/>
            <a:ext cx="11586949" cy="4554138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Data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processing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Description of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Qualitative </a:t>
            </a:r>
            <a:r>
              <a:rPr lang="fr-FR" dirty="0" err="1"/>
              <a:t>results</a:t>
            </a:r>
            <a:endParaRPr lang="fr-FR" dirty="0"/>
          </a:p>
          <a:p>
            <a:pPr marL="342900" indent="-342900">
              <a:buFont typeface="+mj-lt"/>
              <a:buAutoNum type="alphaUcPeriod"/>
            </a:pPr>
            <a:r>
              <a:rPr lang="fr-FR" dirty="0"/>
              <a:t>Conclusion</a:t>
            </a:r>
          </a:p>
          <a:p>
            <a:pPr marL="342900" indent="-342900">
              <a:buFont typeface="+mj-lt"/>
              <a:buAutoNum type="alpha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3178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Although Sparse convolution can handle the sparsity of data, for object detection task, it is required to infer Points/Voxels of Interest that do not belong to raw data (GSDN, </a:t>
            </a:r>
            <a:r>
              <a:rPr lang="en-US" dirty="0" err="1"/>
              <a:t>Votenet</a:t>
            </a:r>
            <a:r>
              <a:rPr lang="en-US" dirty="0"/>
              <a:t>).</a:t>
            </a:r>
          </a:p>
          <a:p>
            <a:r>
              <a:rPr lang="en-US" dirty="0"/>
              <a:t>Future work may involve in:</a:t>
            </a:r>
          </a:p>
          <a:p>
            <a:pPr lvl="1">
              <a:buClr>
                <a:srgbClr val="1050A3"/>
              </a:buClr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RGB colors of points</a:t>
            </a:r>
          </a:p>
          <a:p>
            <a:pPr lvl="1">
              <a:buClr>
                <a:srgbClr val="1050A3"/>
              </a:buClr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exploitation of anchor-free detectors</a:t>
            </a:r>
          </a:p>
        </p:txBody>
      </p:sp>
    </p:spTree>
    <p:extLst>
      <p:ext uri="{BB962C8B-B14F-4D97-AF65-F5344CB8AC3E}">
        <p14:creationId xmlns:p14="http://schemas.microsoft.com/office/powerpoint/2010/main" val="33747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du texte 4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z="5400" dirty="0" err="1"/>
              <a:t>Thanks</a:t>
            </a:r>
            <a:r>
              <a:rPr lang="fr-FR" sz="5400" dirty="0"/>
              <a:t> for </a:t>
            </a:r>
            <a:r>
              <a:rPr lang="fr-FR" sz="5400" dirty="0" err="1"/>
              <a:t>your</a:t>
            </a:r>
            <a:r>
              <a:rPr lang="fr-FR" sz="5400" dirty="0"/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2622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sz="2400" dirty="0"/>
              <a:t>Plan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2"/>
          </p:nvPr>
        </p:nvSpPr>
        <p:spPr>
          <a:xfrm>
            <a:off x="0" y="1017037"/>
            <a:ext cx="11586949" cy="4554138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91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2D Object detection pipelines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Two-stage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Single-stage</a:t>
            </a:r>
          </a:p>
        </p:txBody>
      </p:sp>
    </p:spTree>
    <p:extLst>
      <p:ext uri="{BB962C8B-B14F-4D97-AF65-F5344CB8AC3E}">
        <p14:creationId xmlns:p14="http://schemas.microsoft.com/office/powerpoint/2010/main" val="19565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2D Object detection pipelines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>
          <a:xfrm>
            <a:off x="1" y="2134800"/>
            <a:ext cx="6591300" cy="290872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Two-stage: </a:t>
            </a:r>
          </a:p>
          <a:p>
            <a:pPr lvl="1">
              <a:buClr>
                <a:srgbClr val="1050A3"/>
              </a:buClr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Proposal Network (RPN)</a:t>
            </a:r>
          </a:p>
          <a:p>
            <a:pPr lvl="1">
              <a:buClr>
                <a:srgbClr val="1050A3"/>
              </a:buClr>
            </a:pPr>
            <a:r>
              <a:rPr lang="en-US" sz="14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Connected Network (For prediction refinement)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70" y="1595492"/>
            <a:ext cx="4782230" cy="3996306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6767539" y="5650636"/>
            <a:ext cx="42378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R-CNN framework.</a:t>
            </a:r>
          </a:p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 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https://towardsdatascience.com/faster-r-cnn-for-object-detection-a-technical-summary-474c5b857b46</a:t>
            </a:r>
          </a:p>
        </p:txBody>
      </p:sp>
    </p:spTree>
    <p:extLst>
      <p:ext uri="{BB962C8B-B14F-4D97-AF65-F5344CB8AC3E}">
        <p14:creationId xmlns:p14="http://schemas.microsoft.com/office/powerpoint/2010/main" val="423062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>
          <a:xfrm>
            <a:off x="0" y="-29981"/>
            <a:ext cx="12193588" cy="1017037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2D Object detection pipelines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Single-stage: Multi-scale predictions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94" y="2568840"/>
            <a:ext cx="10058400" cy="271719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989912" y="5385326"/>
            <a:ext cx="62137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Tsung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-Yi Lin,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Priya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Goyal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Ross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Girshick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“Focal Loss for Dense Object Detection”.</a:t>
            </a:r>
          </a:p>
          <a:p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In: Proceedings of the IEEE International Conference on Computer Vision (ICCV). 2017.</a:t>
            </a:r>
          </a:p>
        </p:txBody>
      </p:sp>
    </p:spTree>
    <p:extLst>
      <p:ext uri="{BB962C8B-B14F-4D97-AF65-F5344CB8AC3E}">
        <p14:creationId xmlns:p14="http://schemas.microsoft.com/office/powerpoint/2010/main" val="291305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Point-based approaches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Process raw point clouds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Local aggregation operators:</a:t>
            </a:r>
          </a:p>
          <a:p>
            <a:pPr lvl="1" indent="0">
              <a:buNone/>
            </a:pPr>
            <a:r>
              <a:rPr lang="en-US" sz="15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Pointnet</a:t>
            </a: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5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Pointnet</a:t>
            </a:r>
            <a:r>
              <a:rPr lang="en-US" sz="1600" dirty="0"/>
              <a:t>++</a:t>
            </a:r>
          </a:p>
          <a:p>
            <a:pPr lvl="1" indent="0"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19" y="2114866"/>
            <a:ext cx="6513632" cy="315342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06537" y="5268291"/>
            <a:ext cx="6680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global aggregation operator in Pointnet.</a:t>
            </a:r>
          </a:p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Y.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Guo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“Deep Learning for 3D Point Clouds: A Survey”. In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abs/1912.12033 (2019)</a:t>
            </a:r>
          </a:p>
        </p:txBody>
      </p:sp>
    </p:spTree>
    <p:extLst>
      <p:ext uri="{BB962C8B-B14F-4D97-AF65-F5344CB8AC3E}">
        <p14:creationId xmlns:p14="http://schemas.microsoft.com/office/powerpoint/2010/main" val="1802244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Voxel-based approach for object detection in point clouds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Point-based approaches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Process raw point clouds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Local aggregation operators:</a:t>
            </a:r>
          </a:p>
          <a:p>
            <a:pPr lvl="1" indent="0">
              <a:buNone/>
            </a:pPr>
            <a:r>
              <a:rPr lang="en-US" sz="15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Pointnet</a:t>
            </a:r>
            <a:r>
              <a:rPr lang="en-US" sz="15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500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Pointnet</a:t>
            </a:r>
            <a:r>
              <a:rPr lang="en-US" sz="1600" dirty="0"/>
              <a:t>++</a:t>
            </a:r>
          </a:p>
          <a:p>
            <a:pPr lvl="1" indent="0"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906537" y="5268291"/>
            <a:ext cx="66804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Pointnet++ architecture.</a:t>
            </a:r>
          </a:p>
          <a:p>
            <a:r>
              <a:rPr lang="en-US" sz="1100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Charles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Ruizhongtai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Qi, Li Yi,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Hao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Su, et al. “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PointNet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++: Deep Hierarchical Feature Learning on Point Sets in a Metric Space”. In: </a:t>
            </a:r>
            <a:r>
              <a:rPr lang="en-US" sz="1100" i="1" kern="1500" dirty="0" err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sz="1100" i="1" kern="1500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abs/1706.02413 (2017)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37" y="2224162"/>
            <a:ext cx="6519782" cy="28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5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THÈME OFFICE" val="oFuRw9aR"/>
  <p:tag name="ARTICULATE_DESIGN_ID_1_THÈME OFFICE" val="QLHn121M"/>
  <p:tag name="ARTICULATE_DESIGN_ID_2_THÈME OFFICE" val="uJccYmC8"/>
  <p:tag name="ARTICULATE_SLIDE_COUNT" val="4"/>
  <p:tag name="ARTICULATE_DESIGN_ID_ORANGE" val="6KImvjme"/>
  <p:tag name="ARTICULATE_DESIGN_ID_VERT" val="d4XLxvlT"/>
  <p:tag name="ARTICULATE_DESIGN_ID_BLEU" val="adWCpygX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leu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9824</TotalTime>
  <Words>1917</Words>
  <Application>Microsoft Office PowerPoint</Application>
  <PresentationFormat>Custom</PresentationFormat>
  <Paragraphs>495</Paragraphs>
  <Slides>35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Calibri</vt:lpstr>
      <vt:lpstr>Cambria Math</vt:lpstr>
      <vt:lpstr>Wingdings</vt:lpstr>
      <vt:lpstr>Bleu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PREVOT Pierre</dc:creator>
  <cp:lastModifiedBy>Ngô Đức Thịnh</cp:lastModifiedBy>
  <cp:revision>133</cp:revision>
  <dcterms:modified xsi:type="dcterms:W3CDTF">2021-10-22T01:53:45Z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7B03192E-C8B0-47E4-9EE8-DF383EE22990</vt:lpwstr>
  </property>
  <property fmtid="{D5CDD505-2E9C-101B-9397-08002B2CF9AE}" pid="3" name="ArticulatePath">
    <vt:lpwstr>Présentation1</vt:lpwstr>
  </property>
</Properties>
</file>